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m4v" ContentType="video/unknown"/>
  <Default Extension="mp4" ContentType="video/mp4"/>
  <Default Extension="mpg" ContentType="video/m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4" r:id="rId1"/>
  </p:sldMasterIdLst>
  <p:notesMasterIdLst>
    <p:notesMasterId r:id="rId36"/>
  </p:notesMasterIdLst>
  <p:handoutMasterIdLst>
    <p:handoutMasterId r:id="rId37"/>
  </p:handoutMasterIdLst>
  <p:sldIdLst>
    <p:sldId id="1060" r:id="rId2"/>
    <p:sldId id="280" r:id="rId3"/>
    <p:sldId id="1084" r:id="rId4"/>
    <p:sldId id="1097" r:id="rId5"/>
    <p:sldId id="1098" r:id="rId6"/>
    <p:sldId id="751" r:id="rId7"/>
    <p:sldId id="943" r:id="rId8"/>
    <p:sldId id="1005" r:id="rId9"/>
    <p:sldId id="945" r:id="rId10"/>
    <p:sldId id="256" r:id="rId11"/>
    <p:sldId id="1094" r:id="rId12"/>
    <p:sldId id="1095" r:id="rId13"/>
    <p:sldId id="1096" r:id="rId14"/>
    <p:sldId id="1092" r:id="rId15"/>
    <p:sldId id="1099" r:id="rId16"/>
    <p:sldId id="356" r:id="rId17"/>
    <p:sldId id="1080" r:id="rId18"/>
    <p:sldId id="1081" r:id="rId19"/>
    <p:sldId id="261" r:id="rId20"/>
    <p:sldId id="263" r:id="rId21"/>
    <p:sldId id="1101" r:id="rId22"/>
    <p:sldId id="1102" r:id="rId23"/>
    <p:sldId id="1103" r:id="rId24"/>
    <p:sldId id="1104" r:id="rId25"/>
    <p:sldId id="1109" r:id="rId26"/>
    <p:sldId id="1110" r:id="rId27"/>
    <p:sldId id="264" r:id="rId28"/>
    <p:sldId id="268" r:id="rId29"/>
    <p:sldId id="1106" r:id="rId30"/>
    <p:sldId id="577" r:id="rId31"/>
    <p:sldId id="1108" r:id="rId32"/>
    <p:sldId id="318" r:id="rId33"/>
    <p:sldId id="1074" r:id="rId34"/>
    <p:sldId id="383" r:id="rId35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a astone" initials="p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3CB"/>
    <a:srgbClr val="282B13"/>
    <a:srgbClr val="494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16"/>
    <p:restoredTop sz="86538"/>
  </p:normalViewPr>
  <p:slideViewPr>
    <p:cSldViewPr snapToGrid="0" snapToObjects="1">
      <p:cViewPr varScale="1">
        <p:scale>
          <a:sx n="72" d="100"/>
          <a:sy n="72" d="100"/>
        </p:scale>
        <p:origin x="65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64.emf"/><Relationship Id="rId4" Type="http://schemas.openxmlformats.org/officeDocument/2006/relationships/image" Target="../media/image6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64.emf"/><Relationship Id="rId4" Type="http://schemas.openxmlformats.org/officeDocument/2006/relationships/image" Target="../media/image6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B8760-08BF-8542-B029-654C23F8E3D2}" type="datetime1">
              <a:rPr lang="en-US" smtClean="0"/>
              <a:t>2/10/21</a:t>
            </a:fld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125FA-5A3D-E14E-A52B-3E2E99125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429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82B82-B75D-774F-87CA-D3E3D8CC629A}" type="datetime1">
              <a:rPr lang="en-US" smtClean="0"/>
              <a:t>2/10/21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8E6CE-74C6-9744-8524-B9A846EDC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627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endParaRPr lang="en-US" dirty="0"/>
          </a:p>
          <a:p>
            <a:pPr>
              <a:defRPr b="1"/>
            </a:pPr>
            <a:endParaRPr lang="it-IT" dirty="0"/>
          </a:p>
          <a:p>
            <a:pPr>
              <a:defRPr b="1"/>
            </a:pPr>
            <a:endParaRPr lang="en-US" dirty="0"/>
          </a:p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1"/>
            </a:pP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La prima rivelazione delle onde gravitazionali </a:t>
            </a:r>
            <a:r>
              <a:rPr lang="it-IT" sz="2200" b="1" dirty="0" err="1">
                <a:effectLst/>
                <a:latin typeface="+mj-lt"/>
                <a:ea typeface="+mj-ea"/>
                <a:cs typeface="+mj-cs"/>
                <a:sym typeface="Helvetica Neue"/>
              </a:rPr>
              <a:t>e’</a:t>
            </a: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 avvenuta nel 2015, cosa </a:t>
            </a:r>
            <a:r>
              <a:rPr lang="it-IT" sz="2200" b="1" dirty="0" err="1">
                <a:effectLst/>
                <a:latin typeface="+mj-lt"/>
                <a:ea typeface="+mj-ea"/>
                <a:cs typeface="+mj-cs"/>
                <a:sym typeface="Helvetica Neue"/>
              </a:rPr>
              <a:t>e’</a:t>
            </a:r>
            <a:r>
              <a:rPr lang="it-IT" sz="2200" b="1" dirty="0">
                <a:effectLst/>
                <a:latin typeface="+mj-lt"/>
                <a:ea typeface="+mj-ea"/>
                <a:cs typeface="+mj-cs"/>
                <a:sym typeface="Helvetica Neue"/>
              </a:rPr>
              <a:t> successo ?)</a:t>
            </a:r>
          </a:p>
          <a:p>
            <a:pPr>
              <a:defRPr b="1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4642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rgbClr val="FF0000"/>
                </a:solidFill>
              </a:rPr>
              <a:t>  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41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4" name="Shape 2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sz="2200" dirty="0">
                <a:effectLst/>
                <a:latin typeface="+mj-lt"/>
                <a:ea typeface="+mj-ea"/>
                <a:cs typeface="+mj-cs"/>
                <a:sym typeface="Helvetica Neue"/>
              </a:rPr>
              <a:t>panoramica sulle </a:t>
            </a:r>
            <a:r>
              <a:rPr lang="it-IT" sz="2200" dirty="0" err="1">
                <a:effectLst/>
                <a:latin typeface="+mj-lt"/>
                <a:ea typeface="+mj-ea"/>
                <a:cs typeface="+mj-cs"/>
                <a:sym typeface="Helvetica Neue"/>
              </a:rPr>
              <a:t>possibilita’</a:t>
            </a:r>
            <a:r>
              <a:rPr lang="it-IT" sz="2200" dirty="0">
                <a:effectLst/>
                <a:latin typeface="+mj-lt"/>
                <a:ea typeface="+mj-ea"/>
                <a:cs typeface="+mj-cs"/>
                <a:sym typeface="Helvetica Neue"/>
              </a:rPr>
              <a:t> con diversi tipi di rivelatori Mi </a:t>
            </a:r>
            <a:r>
              <a:rPr lang="it-IT" sz="2200" dirty="0" err="1">
                <a:effectLst/>
                <a:latin typeface="+mj-lt"/>
                <a:ea typeface="+mj-ea"/>
                <a:cs typeface="+mj-cs"/>
                <a:sym typeface="Helvetica Neue"/>
              </a:rPr>
              <a:t>limitero’</a:t>
            </a:r>
            <a:r>
              <a:rPr lang="it-IT" sz="2200" dirty="0">
                <a:effectLst/>
                <a:latin typeface="+mj-lt"/>
                <a:ea typeface="+mj-ea"/>
                <a:cs typeface="+mj-cs"/>
                <a:sym typeface="Helvetica Neue"/>
              </a:rPr>
              <a:t> a dire che con i rivelatori terrestri vediamo una fettina dello spettro, con LISA, andando nello spazio, vedremo altre sorgenti e con reti di telescopi si possono studiare ad esempio le onde primordiali (fondo, stringhe cosmiche).</a:t>
            </a:r>
          </a:p>
          <a:p>
            <a:r>
              <a:rPr lang="it-IT" sz="2200" dirty="0">
                <a:effectLst/>
                <a:latin typeface="+mj-lt"/>
                <a:ea typeface="+mj-ea"/>
                <a:cs typeface="+mj-cs"/>
                <a:sym typeface="Helvetica Neue"/>
              </a:rPr>
              <a:t>E l’ </a:t>
            </a:r>
            <a:r>
              <a:rPr lang="it-IT" sz="2200" dirty="0" err="1">
                <a:effectLst/>
                <a:latin typeface="+mj-lt"/>
                <a:ea typeface="+mj-ea"/>
                <a:cs typeface="+mj-cs"/>
                <a:sym typeface="Helvetica Neue"/>
              </a:rPr>
              <a:t>unknown</a:t>
            </a:r>
            <a:r>
              <a:rPr lang="it-IT" sz="2200" dirty="0">
                <a:effectLst/>
                <a:latin typeface="+mj-lt"/>
                <a:ea typeface="+mj-ea"/>
                <a:cs typeface="+mj-cs"/>
                <a:sym typeface="Helvetica Neue"/>
              </a:rPr>
              <a:t>….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013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41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52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>
                <a:solidFill>
                  <a:srgbClr val="FF0000"/>
                </a:solidFill>
              </a:rPr>
              <a:t>La misura di un fondo astrofisico da BBH fornisce un candidato molto promettente per le prime misure di fondo stocastico</a:t>
            </a:r>
          </a:p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rgbClr val="FF0000"/>
                </a:solidFill>
              </a:rPr>
              <a:t>  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22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>
                <a:solidFill>
                  <a:srgbClr val="FF0000"/>
                </a:solidFill>
              </a:rPr>
              <a:t> 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28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6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91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58E6CE-74C6-9744-8524-B9A846EDC81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39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232CF315-CB26-C846-A06C-C786009A2BE6}" type="datetime1">
              <a:rPr lang="it-IT" smtClean="0"/>
              <a:t>10/02/21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pPr lvl="0"/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450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22DEA-174F-0547-831F-C5DBAD4E807C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5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D9D58133-E9A9-0242-A817-8978639F2F6A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1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AA5CDED-B769-E847-BF41-57EA6D06A2AA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8746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29799CD0-2059-6B43-AC6C-3B81FD4B7AA5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69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3FE6E-899D-AD4F-BA89-2A6B13A27AFD}" type="datetime1">
              <a:rPr lang="it-IT" smtClean="0"/>
              <a:t>10/02/21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8096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D59E8-D314-844A-9FEC-E81E76AD098D}" type="datetime1">
              <a:rPr lang="it-IT" smtClean="0"/>
              <a:t>10/02/21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28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5FFC3-BC9D-184C-A230-7821AB171FAC}" type="datetime1">
              <a:rPr lang="it-IT" smtClean="0"/>
              <a:t>10/02/21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72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A9E13005-5496-8B4F-B630-A92A6F4355C2}" type="datetime1">
              <a:rPr lang="it-IT" smtClean="0"/>
              <a:t>10/02/21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47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96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BAF-45EB-F143-81A0-EACB3DA7AD15}" type="datetime1">
              <a:rPr lang="it-IT" smtClean="0"/>
              <a:t>10/02/21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67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EE095CB2-2DEE-494B-A3ED-4888A9A2C9DE}" type="datetime1">
              <a:rPr lang="it-IT" smtClean="0"/>
              <a:t>10/02/21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1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3D8B0-F67A-B54A-9270-95D5F823DF83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9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E14F-BABD-A045-9E20-F58A1BBDE30A}" type="datetime1">
              <a:rPr lang="it-IT" smtClean="0"/>
              <a:t>10/02/21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5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EAF27-C1C2-F244-8B89-B9AD8CDE5AB7}" type="datetime1">
              <a:rPr lang="it-IT" smtClean="0"/>
              <a:t>10/02/21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78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B4AC-B4F4-B348-ABC3-2543F6FF6D1C}" type="datetime1">
              <a:rPr lang="it-IT" smtClean="0"/>
              <a:t>10/02/21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834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CAFB5-3493-DB44-A402-AA86DF9656E9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04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2A15D-F8E7-394A-9DBD-F90DE487FA35}" type="datetime1">
              <a:rPr lang="it-IT" smtClean="0"/>
              <a:t>10/02/21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6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FDF23-3A3B-554E-9832-681D1D1F0CFB}" type="datetime1">
              <a:rPr lang="it-IT" smtClean="0"/>
              <a:t>10/02/21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EBF4D-3F7D-7544-9B55-6E31E997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016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  <p:sldLayoutId id="2147483752" r:id="rId18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13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ma1.infn.it/rog/astone/ANALISI_DATI_P/ESEMPI_Base/sinusoidalSig.py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www.roma1.infn.it/rog/astone/ANALISI_DATI_P/ESEMPI_Base/FunzioniBASE.py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69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5.emf"/><Relationship Id="rId12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67.emf"/><Relationship Id="rId5" Type="http://schemas.openxmlformats.org/officeDocument/2006/relationships/image" Target="../media/image64.e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6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7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5.emf"/><Relationship Id="rId12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png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67.emf"/><Relationship Id="rId5" Type="http://schemas.openxmlformats.org/officeDocument/2006/relationships/image" Target="../media/image64.emf"/><Relationship Id="rId15" Type="http://schemas.openxmlformats.org/officeDocument/2006/relationships/image" Target="../media/image72.png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66.emf"/><Relationship Id="rId1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7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g"/><Relationship Id="rId7" Type="http://schemas.openxmlformats.org/officeDocument/2006/relationships/image" Target="../media/image82.png"/><Relationship Id="rId2" Type="http://schemas.microsoft.com/office/2007/relationships/media" Target="../media/media4.mpg"/><Relationship Id="rId1" Type="http://schemas.openxmlformats.org/officeDocument/2006/relationships/vmlDrawing" Target="../drawings/vmlDrawing7.vml"/><Relationship Id="rId6" Type="http://schemas.openxmlformats.org/officeDocument/2006/relationships/image" Target="../media/image81.emf"/><Relationship Id="rId5" Type="http://schemas.openxmlformats.org/officeDocument/2006/relationships/oleObject" Target="../embeddings/oleObject24.bin"/><Relationship Id="rId4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jpeg"/><Relationship Id="rId7" Type="http://schemas.openxmlformats.org/officeDocument/2006/relationships/image" Target="../media/image8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tiff"/><Relationship Id="rId5" Type="http://schemas.openxmlformats.org/officeDocument/2006/relationships/image" Target="../media/image86.tiff"/><Relationship Id="rId4" Type="http://schemas.openxmlformats.org/officeDocument/2006/relationships/image" Target="../media/image8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3.mp4"/><Relationship Id="rId7" Type="http://schemas.openxmlformats.org/officeDocument/2006/relationships/image" Target="../media/image22.gi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5.jpeg"/><Relationship Id="rId4" Type="http://schemas.openxmlformats.org/officeDocument/2006/relationships/video" Target="../media/media3.mp4"/><Relationship Id="rId9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22.gif"/><Relationship Id="rId4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creenshot 2019-04-09 at 10.56.44.png" descr="Screenshot 2019-04-09 at 10.56.44.png">
            <a:extLst>
              <a:ext uri="{FF2B5EF4-FFF2-40B4-BE49-F238E27FC236}">
                <a16:creationId xmlns:a16="http://schemas.microsoft.com/office/drawing/2014/main" id="{70B5E4C6-CE4D-7147-BC71-94834129DE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86079" cy="108748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A05249-25A4-3247-80AB-1FFEAE875DFC}"/>
              </a:ext>
            </a:extLst>
          </p:cNvPr>
          <p:cNvSpPr/>
          <p:nvPr/>
        </p:nvSpPr>
        <p:spPr>
          <a:xfrm>
            <a:off x="1886079" y="85813"/>
            <a:ext cx="5090697" cy="164737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B8226F-7172-D749-8F9D-3DA4B7D351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899" y="165601"/>
            <a:ext cx="4767057" cy="148750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EA5D45B-695D-064E-A968-DB52636A7D4A}"/>
              </a:ext>
            </a:extLst>
          </p:cNvPr>
          <p:cNvSpPr txBox="1"/>
          <p:nvPr/>
        </p:nvSpPr>
        <p:spPr>
          <a:xfrm>
            <a:off x="337227" y="975692"/>
            <a:ext cx="1713611" cy="223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51" hangingPunct="0"/>
            <a:r>
              <a:rPr lang="it-IT" sz="984" dirty="0">
                <a:solidFill>
                  <a:schemeClr val="bg2">
                    <a:lumMod val="20000"/>
                    <a:lumOff val="80000"/>
                  </a:schemeClr>
                </a:solidFill>
                <a:latin typeface="Oswald" panose="02000503000000000000" pitchFamily="2" charset="0"/>
                <a:sym typeface="Helvetica Neue Medium"/>
              </a:rPr>
              <a:t>Istituto Nazionale di Fisica Nucleare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57AC1B-C220-8E47-B46B-AFF7FB44687C}"/>
              </a:ext>
            </a:extLst>
          </p:cNvPr>
          <p:cNvSpPr/>
          <p:nvPr/>
        </p:nvSpPr>
        <p:spPr>
          <a:xfrm>
            <a:off x="148036" y="2651247"/>
            <a:ext cx="8386364" cy="2122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err="1"/>
              <a:t>Analisi</a:t>
            </a:r>
            <a:r>
              <a:rPr lang="en-GB" sz="2800" dirty="0"/>
              <a:t> del </a:t>
            </a:r>
            <a:r>
              <a:rPr lang="en-GB" sz="2800" dirty="0" err="1"/>
              <a:t>segnale</a:t>
            </a:r>
            <a:r>
              <a:rPr lang="en-GB" sz="2800" dirty="0"/>
              <a:t> per la </a:t>
            </a:r>
            <a:r>
              <a:rPr lang="en-GB" sz="2800" dirty="0" err="1"/>
              <a:t>rivelazione</a:t>
            </a:r>
            <a:r>
              <a:rPr lang="en-GB" sz="2800" dirty="0"/>
              <a:t> </a:t>
            </a:r>
            <a:r>
              <a:rPr lang="en-GB" sz="2800" dirty="0" err="1"/>
              <a:t>delle</a:t>
            </a:r>
            <a:r>
              <a:rPr lang="en-GB" sz="2800" dirty="0"/>
              <a:t> </a:t>
            </a:r>
            <a:r>
              <a:rPr lang="en-GB" sz="2800" dirty="0" err="1"/>
              <a:t>onde</a:t>
            </a:r>
            <a:r>
              <a:rPr lang="en-GB" sz="2800" dirty="0"/>
              <a:t> </a:t>
            </a:r>
            <a:r>
              <a:rPr lang="en-GB" sz="2800" dirty="0" err="1"/>
              <a:t>gravitazionali</a:t>
            </a:r>
            <a:r>
              <a:rPr lang="en-GB" sz="2800" dirty="0"/>
              <a:t> con </a:t>
            </a:r>
            <a:r>
              <a:rPr lang="en-GB" sz="2800" dirty="0" err="1"/>
              <a:t>rivelatori</a:t>
            </a:r>
            <a:r>
              <a:rPr lang="en-GB" sz="2800" dirty="0"/>
              <a:t> LIGO e Virgo</a:t>
            </a:r>
            <a:endParaRPr lang="it-IT" sz="3797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algn="ctr">
              <a:defRPr sz="3800">
                <a:solidFill>
                  <a:schemeClr val="accent1">
                    <a:satOff val="-42592"/>
                    <a:lumOff val="15882"/>
                  </a:schemeClr>
                </a:solidFill>
              </a:defRPr>
            </a:pPr>
            <a:r>
              <a:rPr lang="it-IT" sz="3797" i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Pia Astone</a:t>
            </a:r>
          </a:p>
          <a:p>
            <a:pPr algn="ctr">
              <a:defRPr sz="3800">
                <a:solidFill>
                  <a:schemeClr val="accent1">
                    <a:satOff val="-42592"/>
                    <a:lumOff val="15882"/>
                  </a:schemeClr>
                </a:solidFill>
              </a:defRPr>
            </a:pPr>
            <a:endParaRPr lang="it-IT" sz="3797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 descr="Wavy.gif">
            <a:extLst>
              <a:ext uri="{FF2B5EF4-FFF2-40B4-BE49-F238E27FC236}">
                <a16:creationId xmlns:a16="http://schemas.microsoft.com/office/drawing/2014/main" id="{1538FABF-DDFF-844A-939A-AB42409533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473" y="3859133"/>
            <a:ext cx="3155592" cy="19722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9A34AD-ACA1-6D4D-B186-39EFF8FB52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6776" y="5608164"/>
            <a:ext cx="2229149" cy="1253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9CF713-DF5A-DC4B-90CB-6E0F0BA7C1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035" y="1478370"/>
            <a:ext cx="1784684" cy="1088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5288000-2DFA-D249-BE41-4A984F3D7D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94528" y="4221592"/>
            <a:ext cx="4663393" cy="2122761"/>
          </a:xfrm>
          <a:prstGeom prst="rect">
            <a:avLst/>
          </a:prstGeom>
        </p:spPr>
      </p:pic>
      <p:pic>
        <p:nvPicPr>
          <p:cNvPr id="9" name="Video-GravityRipples-720p.m4v">
            <a:hlinkClick r:id="" action="ppaction://media"/>
            <a:extLst>
              <a:ext uri="{FF2B5EF4-FFF2-40B4-BE49-F238E27FC236}">
                <a16:creationId xmlns:a16="http://schemas.microsoft.com/office/drawing/2014/main" id="{C06104F6-5335-3C43-82E5-D8092F4A4A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4903" y="4583288"/>
            <a:ext cx="2808964" cy="176106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6093064-648E-0643-A499-F8FF09256BA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45246">
            <a:off x="7285196" y="145252"/>
            <a:ext cx="1466530" cy="124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01C2C7-5E81-7345-B7E2-A2D6F724F7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31919" y="1653105"/>
            <a:ext cx="1790700" cy="83185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B6F37E3-B9D2-2647-A8E6-E2A30E05AC93}"/>
              </a:ext>
            </a:extLst>
          </p:cNvPr>
          <p:cNvSpPr/>
          <p:nvPr/>
        </p:nvSpPr>
        <p:spPr>
          <a:xfrm>
            <a:off x="3060102" y="5938686"/>
            <a:ext cx="4123144" cy="505399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6FDC53-239A-564A-94C4-39C4BBDF3FE4}"/>
              </a:ext>
            </a:extLst>
          </p:cNvPr>
          <p:cNvSpPr/>
          <p:nvPr/>
        </p:nvSpPr>
        <p:spPr>
          <a:xfrm>
            <a:off x="3186420" y="4626500"/>
            <a:ext cx="3870509" cy="782199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83275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34">
            <a:extLst>
              <a:ext uri="{FF2B5EF4-FFF2-40B4-BE49-F238E27FC236}">
                <a16:creationId xmlns:a16="http://schemas.microsoft.com/office/drawing/2014/main" id="{A1B91788-5298-8248-B014-7C2F1330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63" y="3962400"/>
            <a:ext cx="3030537" cy="2200275"/>
          </a:xfrm>
          <a:prstGeom prst="flowChartAlternateProcess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14" name="AutoShape 64">
            <a:extLst>
              <a:ext uri="{FF2B5EF4-FFF2-40B4-BE49-F238E27FC236}">
                <a16:creationId xmlns:a16="http://schemas.microsoft.com/office/drawing/2014/main" id="{F582AFED-54C4-DA40-88E7-440EC3B7A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743200"/>
            <a:ext cx="1295400" cy="7620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Clusters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Coincidences</a:t>
            </a:r>
          </a:p>
        </p:txBody>
      </p:sp>
      <p:sp>
        <p:nvSpPr>
          <p:cNvPr id="13315" name="AutoShape 50">
            <a:extLst>
              <a:ext uri="{FF2B5EF4-FFF2-40B4-BE49-F238E27FC236}">
                <a16:creationId xmlns:a16="http://schemas.microsoft.com/office/drawing/2014/main" id="{83681849-6F43-C340-AB32-F85FF86AF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8613"/>
            <a:ext cx="3057525" cy="2133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>
              <a:solidFill>
                <a:srgbClr val="FF0000"/>
              </a:solidFill>
            </a:endParaRP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28B7BAE-83AC-B048-8B8B-6498E0B75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415925"/>
            <a:ext cx="1066800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17" name="Text Box 6">
            <a:extLst>
              <a:ext uri="{FF2B5EF4-FFF2-40B4-BE49-F238E27FC236}">
                <a16:creationId xmlns:a16="http://schemas.microsoft.com/office/drawing/2014/main" id="{B63EECA5-419F-404D-AABC-9DB9ED38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838200"/>
            <a:ext cx="685800" cy="312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18" name="Text Box 7">
            <a:extLst>
              <a:ext uri="{FF2B5EF4-FFF2-40B4-BE49-F238E27FC236}">
                <a16:creationId xmlns:a16="http://schemas.microsoft.com/office/drawing/2014/main" id="{4B85A6FA-5359-0640-A977-E1135EF80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9050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FH</a:t>
            </a:r>
          </a:p>
        </p:txBody>
      </p:sp>
      <p:sp>
        <p:nvSpPr>
          <p:cNvPr id="13319" name="Text Box 12">
            <a:extLst>
              <a:ext uri="{FF2B5EF4-FFF2-40B4-BE49-F238E27FC236}">
                <a16:creationId xmlns:a16="http://schemas.microsoft.com/office/drawing/2014/main" id="{8F0604FF-BD11-DE45-AEB2-DA1CDA12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219200"/>
            <a:ext cx="1233488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20" name="Line 13">
            <a:extLst>
              <a:ext uri="{FF2B5EF4-FFF2-40B4-BE49-F238E27FC236}">
                <a16:creationId xmlns:a16="http://schemas.microsoft.com/office/drawing/2014/main" id="{2834EBF1-36B4-A241-AD14-C209CD87E3D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600200"/>
            <a:ext cx="158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1" name="Text Box 17">
            <a:extLst>
              <a:ext uri="{FF2B5EF4-FFF2-40B4-BE49-F238E27FC236}">
                <a16:creationId xmlns:a16="http://schemas.microsoft.com/office/drawing/2014/main" id="{49BDD862-5774-F04D-AD3A-F595164D3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432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22" name="Line 43">
            <a:extLst>
              <a:ext uri="{FF2B5EF4-FFF2-40B4-BE49-F238E27FC236}">
                <a16:creationId xmlns:a16="http://schemas.microsoft.com/office/drawing/2014/main" id="{5E5D03A8-D09B-4146-AD61-30CCC516A6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3" name="Line 44">
            <a:extLst>
              <a:ext uri="{FF2B5EF4-FFF2-40B4-BE49-F238E27FC236}">
                <a16:creationId xmlns:a16="http://schemas.microsoft.com/office/drawing/2014/main" id="{C19CD1C7-1A60-9B43-8B34-2E5885488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200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4" name="Line 47">
            <a:extLst>
              <a:ext uri="{FF2B5EF4-FFF2-40B4-BE49-F238E27FC236}">
                <a16:creationId xmlns:a16="http://schemas.microsoft.com/office/drawing/2014/main" id="{0987F139-97CE-3E4D-A408-AF5A23F33A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3352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5" name="AutoShape 51">
            <a:extLst>
              <a:ext uri="{FF2B5EF4-FFF2-40B4-BE49-F238E27FC236}">
                <a16:creationId xmlns:a16="http://schemas.microsoft.com/office/drawing/2014/main" id="{8B5302BB-EA7F-974C-B5FA-EC897F0CE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295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26" name="Text Box 52">
            <a:extLst>
              <a:ext uri="{FF2B5EF4-FFF2-40B4-BE49-F238E27FC236}">
                <a16:creationId xmlns:a16="http://schemas.microsoft.com/office/drawing/2014/main" id="{272F940C-70B2-3D47-AFA4-07AA4E2E9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988" y="5207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27" name="Line 53">
            <a:extLst>
              <a:ext uri="{FF2B5EF4-FFF2-40B4-BE49-F238E27FC236}">
                <a16:creationId xmlns:a16="http://schemas.microsoft.com/office/drawing/2014/main" id="{C895B047-DD06-F247-AC97-409870B0FA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99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8" name="Line 54">
            <a:extLst>
              <a:ext uri="{FF2B5EF4-FFF2-40B4-BE49-F238E27FC236}">
                <a16:creationId xmlns:a16="http://schemas.microsoft.com/office/drawing/2014/main" id="{4C52ED84-81E1-AF42-B66F-4F1A0515D7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1447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9" name="Text Box 56">
            <a:extLst>
              <a:ext uri="{FF2B5EF4-FFF2-40B4-BE49-F238E27FC236}">
                <a16:creationId xmlns:a16="http://schemas.microsoft.com/office/drawing/2014/main" id="{0A39F3B6-B636-A84F-9412-713EA907D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32004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30" name="Line 57">
            <a:extLst>
              <a:ext uri="{FF2B5EF4-FFF2-40B4-BE49-F238E27FC236}">
                <a16:creationId xmlns:a16="http://schemas.microsoft.com/office/drawing/2014/main" id="{29268E67-6393-5E48-A7BE-63A67570F9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1" name="Text Box 60">
            <a:extLst>
              <a:ext uri="{FF2B5EF4-FFF2-40B4-BE49-F238E27FC236}">
                <a16:creationId xmlns:a16="http://schemas.microsoft.com/office/drawing/2014/main" id="{BC27D654-9D59-0149-B129-6A6F26624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743200"/>
            <a:ext cx="1600200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Follow-up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Then: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Detection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     or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</a:t>
            </a:r>
            <a:r>
              <a:rPr lang="en-US" altLang="en-IT" sz="1400" b="1"/>
              <a:t>Upper Limit</a:t>
            </a:r>
          </a:p>
        </p:txBody>
      </p:sp>
      <p:sp>
        <p:nvSpPr>
          <p:cNvPr id="13332" name="AutoShape 66">
            <a:extLst>
              <a:ext uri="{FF2B5EF4-FFF2-40B4-BE49-F238E27FC236}">
                <a16:creationId xmlns:a16="http://schemas.microsoft.com/office/drawing/2014/main" id="{16AA5223-1081-174C-9C9D-22FA1902E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85800"/>
            <a:ext cx="1066800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1</a:t>
            </a:r>
            <a:r>
              <a:rPr lang="en-US" altLang="en-IT" sz="1200" baseline="30000"/>
              <a:t>st</a:t>
            </a:r>
            <a:r>
              <a:rPr lang="en-US" altLang="en-IT" sz="1200"/>
              <a:t> detector</a:t>
            </a:r>
          </a:p>
        </p:txBody>
      </p:sp>
      <p:sp>
        <p:nvSpPr>
          <p:cNvPr id="13333" name="Text Box 125">
            <a:extLst>
              <a:ext uri="{FF2B5EF4-FFF2-40B4-BE49-F238E27FC236}">
                <a16:creationId xmlns:a16="http://schemas.microsoft.com/office/drawing/2014/main" id="{84112F52-BCE4-AF43-A28F-CEF46DC32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4830763"/>
            <a:ext cx="1052513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34" name="Text Box 126">
            <a:extLst>
              <a:ext uri="{FF2B5EF4-FFF2-40B4-BE49-F238E27FC236}">
                <a16:creationId xmlns:a16="http://schemas.microsoft.com/office/drawing/2014/main" id="{95794DF3-B166-7A4E-B461-8AEBE4FFC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402263"/>
            <a:ext cx="685800" cy="3127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35" name="Text Box 127">
            <a:extLst>
              <a:ext uri="{FF2B5EF4-FFF2-40B4-BE49-F238E27FC236}">
                <a16:creationId xmlns:a16="http://schemas.microsoft.com/office/drawing/2014/main" id="{C68974DC-B944-9148-B586-AF84FDA1B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41148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 FH</a:t>
            </a:r>
          </a:p>
        </p:txBody>
      </p:sp>
      <p:sp>
        <p:nvSpPr>
          <p:cNvPr id="13336" name="AutoShape 130">
            <a:extLst>
              <a:ext uri="{FF2B5EF4-FFF2-40B4-BE49-F238E27FC236}">
                <a16:creationId xmlns:a16="http://schemas.microsoft.com/office/drawing/2014/main" id="{6943DA52-4D4C-954A-A71C-14F7A2EF0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5257800"/>
            <a:ext cx="947737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2</a:t>
            </a:r>
            <a:r>
              <a:rPr lang="en-US" altLang="en-IT" sz="1200" baseline="30000"/>
              <a:t>nd</a:t>
            </a:r>
            <a:r>
              <a:rPr lang="en-US" altLang="en-IT" sz="1200"/>
              <a:t> detector</a:t>
            </a:r>
          </a:p>
        </p:txBody>
      </p:sp>
      <p:sp>
        <p:nvSpPr>
          <p:cNvPr id="13337" name="Line 135">
            <a:extLst>
              <a:ext uri="{FF2B5EF4-FFF2-40B4-BE49-F238E27FC236}">
                <a16:creationId xmlns:a16="http://schemas.microsoft.com/office/drawing/2014/main" id="{0E4D49BE-68EB-A54B-9BDE-8D01C9CE58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505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8" name="AutoShape 140">
            <a:extLst>
              <a:ext uri="{FF2B5EF4-FFF2-40B4-BE49-F238E27FC236}">
                <a16:creationId xmlns:a16="http://schemas.microsoft.com/office/drawing/2014/main" id="{70B5F590-5AA4-924E-8987-6D330B94F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724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39" name="Text Box 144">
            <a:extLst>
              <a:ext uri="{FF2B5EF4-FFF2-40B4-BE49-F238E27FC236}">
                <a16:creationId xmlns:a16="http://schemas.microsoft.com/office/drawing/2014/main" id="{43D4AA75-6A7E-2440-88CF-9344EB69A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4795838"/>
            <a:ext cx="1184275" cy="4619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40" name="Text Box 147">
            <a:extLst>
              <a:ext uri="{FF2B5EF4-FFF2-40B4-BE49-F238E27FC236}">
                <a16:creationId xmlns:a16="http://schemas.microsoft.com/office/drawing/2014/main" id="{88ADE251-49BA-E945-9891-EEFC4D0D5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54102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41" name="Line 148">
            <a:extLst>
              <a:ext uri="{FF2B5EF4-FFF2-40B4-BE49-F238E27FC236}">
                <a16:creationId xmlns:a16="http://schemas.microsoft.com/office/drawing/2014/main" id="{5BA43AAB-E111-D240-8E41-D64CA4F49A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2" name="Line 149">
            <a:extLst>
              <a:ext uri="{FF2B5EF4-FFF2-40B4-BE49-F238E27FC236}">
                <a16:creationId xmlns:a16="http://schemas.microsoft.com/office/drawing/2014/main" id="{622ADD79-033F-4643-BA09-62E7773E2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5029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3" name="Line 152">
            <a:extLst>
              <a:ext uri="{FF2B5EF4-FFF2-40B4-BE49-F238E27FC236}">
                <a16:creationId xmlns:a16="http://schemas.microsoft.com/office/drawing/2014/main" id="{59D30B00-84DA-E74B-95EF-8188F37FED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914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4" name="Line 154">
            <a:extLst>
              <a:ext uri="{FF2B5EF4-FFF2-40B4-BE49-F238E27FC236}">
                <a16:creationId xmlns:a16="http://schemas.microsoft.com/office/drawing/2014/main" id="{60D51EAB-0D01-3D42-A21B-76409564D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5562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5" name="Line 155">
            <a:extLst>
              <a:ext uri="{FF2B5EF4-FFF2-40B4-BE49-F238E27FC236}">
                <a16:creationId xmlns:a16="http://schemas.microsoft.com/office/drawing/2014/main" id="{9BCC80AD-7CAC-D544-874A-02521B74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990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6" name="Line 156">
            <a:extLst>
              <a:ext uri="{FF2B5EF4-FFF2-40B4-BE49-F238E27FC236}">
                <a16:creationId xmlns:a16="http://schemas.microsoft.com/office/drawing/2014/main" id="{022E4F1E-EE26-E543-9BED-48D80013A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562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7" name="Line 157">
            <a:extLst>
              <a:ext uri="{FF2B5EF4-FFF2-40B4-BE49-F238E27FC236}">
                <a16:creationId xmlns:a16="http://schemas.microsoft.com/office/drawing/2014/main" id="{D234CF3B-B2BB-E643-B35F-B364F37F47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556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8" name="Line 159">
            <a:extLst>
              <a:ext uri="{FF2B5EF4-FFF2-40B4-BE49-F238E27FC236}">
                <a16:creationId xmlns:a16="http://schemas.microsoft.com/office/drawing/2014/main" id="{DDB1C467-C79F-8742-95F2-4BDCEB2C0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99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9" name="Line 54">
            <a:extLst>
              <a:ext uri="{FF2B5EF4-FFF2-40B4-BE49-F238E27FC236}">
                <a16:creationId xmlns:a16="http://schemas.microsoft.com/office/drawing/2014/main" id="{656A7D7C-B662-E543-83CB-0E4002007C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33888" y="4876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50" name="TextBox 1">
            <a:extLst>
              <a:ext uri="{FF2B5EF4-FFF2-40B4-BE49-F238E27FC236}">
                <a16:creationId xmlns:a16="http://schemas.microsoft.com/office/drawing/2014/main" id="{B9540946-DAC7-884E-B5B0-C113A390A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988" y="409575"/>
            <a:ext cx="1785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13351" name="Rectangle 2">
            <a:extLst>
              <a:ext uri="{FF2B5EF4-FFF2-40B4-BE49-F238E27FC236}">
                <a16:creationId xmlns:a16="http://schemas.microsoft.com/office/drawing/2014/main" id="{1CEF7C73-05DA-4947-B0E1-BCBA37CFD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0" y="4017963"/>
            <a:ext cx="1785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C017BE-F612-6D45-9F83-233B34458DE1}"/>
              </a:ext>
            </a:extLst>
          </p:cNvPr>
          <p:cNvSpPr/>
          <p:nvPr/>
        </p:nvSpPr>
        <p:spPr>
          <a:xfrm>
            <a:off x="76200" y="284843"/>
            <a:ext cx="8991600" cy="6244544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282207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34">
            <a:extLst>
              <a:ext uri="{FF2B5EF4-FFF2-40B4-BE49-F238E27FC236}">
                <a16:creationId xmlns:a16="http://schemas.microsoft.com/office/drawing/2014/main" id="{A1B91788-5298-8248-B014-7C2F1330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63" y="3962400"/>
            <a:ext cx="3030537" cy="2200275"/>
          </a:xfrm>
          <a:prstGeom prst="flowChartAlternateProcess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14" name="AutoShape 64">
            <a:extLst>
              <a:ext uri="{FF2B5EF4-FFF2-40B4-BE49-F238E27FC236}">
                <a16:creationId xmlns:a16="http://schemas.microsoft.com/office/drawing/2014/main" id="{F582AFED-54C4-DA40-88E7-440EC3B7A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743200"/>
            <a:ext cx="1295400" cy="7620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Clusters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Coincidences</a:t>
            </a:r>
          </a:p>
        </p:txBody>
      </p:sp>
      <p:sp>
        <p:nvSpPr>
          <p:cNvPr id="13315" name="AutoShape 50">
            <a:extLst>
              <a:ext uri="{FF2B5EF4-FFF2-40B4-BE49-F238E27FC236}">
                <a16:creationId xmlns:a16="http://schemas.microsoft.com/office/drawing/2014/main" id="{83681849-6F43-C340-AB32-F85FF86AF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8613"/>
            <a:ext cx="3057525" cy="2133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>
              <a:solidFill>
                <a:srgbClr val="FF0000"/>
              </a:solidFill>
            </a:endParaRP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28B7BAE-83AC-B048-8B8B-6498E0B75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415925"/>
            <a:ext cx="1066800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17" name="Text Box 6">
            <a:extLst>
              <a:ext uri="{FF2B5EF4-FFF2-40B4-BE49-F238E27FC236}">
                <a16:creationId xmlns:a16="http://schemas.microsoft.com/office/drawing/2014/main" id="{B63EECA5-419F-404D-AABC-9DB9ED38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838200"/>
            <a:ext cx="685800" cy="312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18" name="Text Box 7">
            <a:extLst>
              <a:ext uri="{FF2B5EF4-FFF2-40B4-BE49-F238E27FC236}">
                <a16:creationId xmlns:a16="http://schemas.microsoft.com/office/drawing/2014/main" id="{4B85A6FA-5359-0640-A977-E1135EF80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9050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FH</a:t>
            </a:r>
          </a:p>
        </p:txBody>
      </p:sp>
      <p:sp>
        <p:nvSpPr>
          <p:cNvPr id="13319" name="Text Box 12">
            <a:extLst>
              <a:ext uri="{FF2B5EF4-FFF2-40B4-BE49-F238E27FC236}">
                <a16:creationId xmlns:a16="http://schemas.microsoft.com/office/drawing/2014/main" id="{8F0604FF-BD11-DE45-AEB2-DA1CDA12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219200"/>
            <a:ext cx="1233488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20" name="Line 13">
            <a:extLst>
              <a:ext uri="{FF2B5EF4-FFF2-40B4-BE49-F238E27FC236}">
                <a16:creationId xmlns:a16="http://schemas.microsoft.com/office/drawing/2014/main" id="{2834EBF1-36B4-A241-AD14-C209CD87E3D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600200"/>
            <a:ext cx="158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1" name="Text Box 17">
            <a:extLst>
              <a:ext uri="{FF2B5EF4-FFF2-40B4-BE49-F238E27FC236}">
                <a16:creationId xmlns:a16="http://schemas.microsoft.com/office/drawing/2014/main" id="{49BDD862-5774-F04D-AD3A-F595164D3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432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22" name="Line 43">
            <a:extLst>
              <a:ext uri="{FF2B5EF4-FFF2-40B4-BE49-F238E27FC236}">
                <a16:creationId xmlns:a16="http://schemas.microsoft.com/office/drawing/2014/main" id="{5E5D03A8-D09B-4146-AD61-30CCC516A6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3" name="Line 44">
            <a:extLst>
              <a:ext uri="{FF2B5EF4-FFF2-40B4-BE49-F238E27FC236}">
                <a16:creationId xmlns:a16="http://schemas.microsoft.com/office/drawing/2014/main" id="{C19CD1C7-1A60-9B43-8B34-2E5885488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200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4" name="Line 47">
            <a:extLst>
              <a:ext uri="{FF2B5EF4-FFF2-40B4-BE49-F238E27FC236}">
                <a16:creationId xmlns:a16="http://schemas.microsoft.com/office/drawing/2014/main" id="{0987F139-97CE-3E4D-A408-AF5A23F33A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3352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5" name="AutoShape 51">
            <a:extLst>
              <a:ext uri="{FF2B5EF4-FFF2-40B4-BE49-F238E27FC236}">
                <a16:creationId xmlns:a16="http://schemas.microsoft.com/office/drawing/2014/main" id="{8B5302BB-EA7F-974C-B5FA-EC897F0CE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295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26" name="Text Box 52">
            <a:extLst>
              <a:ext uri="{FF2B5EF4-FFF2-40B4-BE49-F238E27FC236}">
                <a16:creationId xmlns:a16="http://schemas.microsoft.com/office/drawing/2014/main" id="{272F940C-70B2-3D47-AFA4-07AA4E2E9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988" y="5207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27" name="Line 53">
            <a:extLst>
              <a:ext uri="{FF2B5EF4-FFF2-40B4-BE49-F238E27FC236}">
                <a16:creationId xmlns:a16="http://schemas.microsoft.com/office/drawing/2014/main" id="{C895B047-DD06-F247-AC97-409870B0FA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99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8" name="Line 54">
            <a:extLst>
              <a:ext uri="{FF2B5EF4-FFF2-40B4-BE49-F238E27FC236}">
                <a16:creationId xmlns:a16="http://schemas.microsoft.com/office/drawing/2014/main" id="{4C52ED84-81E1-AF42-B66F-4F1A0515D7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1447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9" name="Text Box 56">
            <a:extLst>
              <a:ext uri="{FF2B5EF4-FFF2-40B4-BE49-F238E27FC236}">
                <a16:creationId xmlns:a16="http://schemas.microsoft.com/office/drawing/2014/main" id="{0A39F3B6-B636-A84F-9412-713EA907D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32004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30" name="Line 57">
            <a:extLst>
              <a:ext uri="{FF2B5EF4-FFF2-40B4-BE49-F238E27FC236}">
                <a16:creationId xmlns:a16="http://schemas.microsoft.com/office/drawing/2014/main" id="{29268E67-6393-5E48-A7BE-63A67570F9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1" name="Text Box 60">
            <a:extLst>
              <a:ext uri="{FF2B5EF4-FFF2-40B4-BE49-F238E27FC236}">
                <a16:creationId xmlns:a16="http://schemas.microsoft.com/office/drawing/2014/main" id="{BC27D654-9D59-0149-B129-6A6F26624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743200"/>
            <a:ext cx="1600200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Follow-up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Then: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Detection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     or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</a:t>
            </a:r>
            <a:r>
              <a:rPr lang="en-US" altLang="en-IT" sz="1400" b="1"/>
              <a:t>Upper Limit</a:t>
            </a:r>
          </a:p>
        </p:txBody>
      </p:sp>
      <p:sp>
        <p:nvSpPr>
          <p:cNvPr id="13332" name="AutoShape 66">
            <a:extLst>
              <a:ext uri="{FF2B5EF4-FFF2-40B4-BE49-F238E27FC236}">
                <a16:creationId xmlns:a16="http://schemas.microsoft.com/office/drawing/2014/main" id="{16AA5223-1081-174C-9C9D-22FA1902E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85800"/>
            <a:ext cx="1066800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1</a:t>
            </a:r>
            <a:r>
              <a:rPr lang="en-US" altLang="en-IT" sz="1200" baseline="30000"/>
              <a:t>st</a:t>
            </a:r>
            <a:r>
              <a:rPr lang="en-US" altLang="en-IT" sz="1200"/>
              <a:t> detector</a:t>
            </a:r>
          </a:p>
        </p:txBody>
      </p:sp>
      <p:sp>
        <p:nvSpPr>
          <p:cNvPr id="13333" name="Text Box 125">
            <a:extLst>
              <a:ext uri="{FF2B5EF4-FFF2-40B4-BE49-F238E27FC236}">
                <a16:creationId xmlns:a16="http://schemas.microsoft.com/office/drawing/2014/main" id="{84112F52-BCE4-AF43-A28F-CEF46DC32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4830763"/>
            <a:ext cx="1052513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34" name="Text Box 126">
            <a:extLst>
              <a:ext uri="{FF2B5EF4-FFF2-40B4-BE49-F238E27FC236}">
                <a16:creationId xmlns:a16="http://schemas.microsoft.com/office/drawing/2014/main" id="{95794DF3-B166-7A4E-B461-8AEBE4FFC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402263"/>
            <a:ext cx="685800" cy="3127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35" name="Text Box 127">
            <a:extLst>
              <a:ext uri="{FF2B5EF4-FFF2-40B4-BE49-F238E27FC236}">
                <a16:creationId xmlns:a16="http://schemas.microsoft.com/office/drawing/2014/main" id="{C68974DC-B944-9148-B586-AF84FDA1B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41148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 FH</a:t>
            </a:r>
          </a:p>
        </p:txBody>
      </p:sp>
      <p:sp>
        <p:nvSpPr>
          <p:cNvPr id="13336" name="AutoShape 130">
            <a:extLst>
              <a:ext uri="{FF2B5EF4-FFF2-40B4-BE49-F238E27FC236}">
                <a16:creationId xmlns:a16="http://schemas.microsoft.com/office/drawing/2014/main" id="{6943DA52-4D4C-954A-A71C-14F7A2EF0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5257800"/>
            <a:ext cx="947737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2</a:t>
            </a:r>
            <a:r>
              <a:rPr lang="en-US" altLang="en-IT" sz="1200" baseline="30000"/>
              <a:t>nd</a:t>
            </a:r>
            <a:r>
              <a:rPr lang="en-US" altLang="en-IT" sz="1200"/>
              <a:t> detector</a:t>
            </a:r>
          </a:p>
        </p:txBody>
      </p:sp>
      <p:sp>
        <p:nvSpPr>
          <p:cNvPr id="13337" name="Line 135">
            <a:extLst>
              <a:ext uri="{FF2B5EF4-FFF2-40B4-BE49-F238E27FC236}">
                <a16:creationId xmlns:a16="http://schemas.microsoft.com/office/drawing/2014/main" id="{0E4D49BE-68EB-A54B-9BDE-8D01C9CE58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505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8" name="AutoShape 140">
            <a:extLst>
              <a:ext uri="{FF2B5EF4-FFF2-40B4-BE49-F238E27FC236}">
                <a16:creationId xmlns:a16="http://schemas.microsoft.com/office/drawing/2014/main" id="{70B5F590-5AA4-924E-8987-6D330B94F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724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39" name="Text Box 144">
            <a:extLst>
              <a:ext uri="{FF2B5EF4-FFF2-40B4-BE49-F238E27FC236}">
                <a16:creationId xmlns:a16="http://schemas.microsoft.com/office/drawing/2014/main" id="{43D4AA75-6A7E-2440-88CF-9344EB69A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4795838"/>
            <a:ext cx="1184275" cy="4619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40" name="Text Box 147">
            <a:extLst>
              <a:ext uri="{FF2B5EF4-FFF2-40B4-BE49-F238E27FC236}">
                <a16:creationId xmlns:a16="http://schemas.microsoft.com/office/drawing/2014/main" id="{88ADE251-49BA-E945-9891-EEFC4D0D5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54102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41" name="Line 148">
            <a:extLst>
              <a:ext uri="{FF2B5EF4-FFF2-40B4-BE49-F238E27FC236}">
                <a16:creationId xmlns:a16="http://schemas.microsoft.com/office/drawing/2014/main" id="{5BA43AAB-E111-D240-8E41-D64CA4F49A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2" name="Line 149">
            <a:extLst>
              <a:ext uri="{FF2B5EF4-FFF2-40B4-BE49-F238E27FC236}">
                <a16:creationId xmlns:a16="http://schemas.microsoft.com/office/drawing/2014/main" id="{622ADD79-033F-4643-BA09-62E7773E2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5029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3" name="Line 152">
            <a:extLst>
              <a:ext uri="{FF2B5EF4-FFF2-40B4-BE49-F238E27FC236}">
                <a16:creationId xmlns:a16="http://schemas.microsoft.com/office/drawing/2014/main" id="{59D30B00-84DA-E74B-95EF-8188F37FED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914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4" name="Line 154">
            <a:extLst>
              <a:ext uri="{FF2B5EF4-FFF2-40B4-BE49-F238E27FC236}">
                <a16:creationId xmlns:a16="http://schemas.microsoft.com/office/drawing/2014/main" id="{60D51EAB-0D01-3D42-A21B-76409564D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5562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5" name="Line 155">
            <a:extLst>
              <a:ext uri="{FF2B5EF4-FFF2-40B4-BE49-F238E27FC236}">
                <a16:creationId xmlns:a16="http://schemas.microsoft.com/office/drawing/2014/main" id="{9BCC80AD-7CAC-D544-874A-02521B74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990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6" name="Line 156">
            <a:extLst>
              <a:ext uri="{FF2B5EF4-FFF2-40B4-BE49-F238E27FC236}">
                <a16:creationId xmlns:a16="http://schemas.microsoft.com/office/drawing/2014/main" id="{022E4F1E-EE26-E543-9BED-48D80013A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562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7" name="Line 157">
            <a:extLst>
              <a:ext uri="{FF2B5EF4-FFF2-40B4-BE49-F238E27FC236}">
                <a16:creationId xmlns:a16="http://schemas.microsoft.com/office/drawing/2014/main" id="{D234CF3B-B2BB-E643-B35F-B364F37F47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556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8" name="Line 159">
            <a:extLst>
              <a:ext uri="{FF2B5EF4-FFF2-40B4-BE49-F238E27FC236}">
                <a16:creationId xmlns:a16="http://schemas.microsoft.com/office/drawing/2014/main" id="{DDB1C467-C79F-8742-95F2-4BDCEB2C0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99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9" name="Line 54">
            <a:extLst>
              <a:ext uri="{FF2B5EF4-FFF2-40B4-BE49-F238E27FC236}">
                <a16:creationId xmlns:a16="http://schemas.microsoft.com/office/drawing/2014/main" id="{656A7D7C-B662-E543-83CB-0E4002007C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33888" y="4876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50" name="TextBox 1">
            <a:extLst>
              <a:ext uri="{FF2B5EF4-FFF2-40B4-BE49-F238E27FC236}">
                <a16:creationId xmlns:a16="http://schemas.microsoft.com/office/drawing/2014/main" id="{B9540946-DAC7-884E-B5B0-C113A390A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988" y="409575"/>
            <a:ext cx="1785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13351" name="Rectangle 2">
            <a:extLst>
              <a:ext uri="{FF2B5EF4-FFF2-40B4-BE49-F238E27FC236}">
                <a16:creationId xmlns:a16="http://schemas.microsoft.com/office/drawing/2014/main" id="{1CEF7C73-05DA-4947-B0E1-BCBA37CFD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0" y="4017963"/>
            <a:ext cx="1785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C017BE-F612-6D45-9F83-233B34458DE1}"/>
              </a:ext>
            </a:extLst>
          </p:cNvPr>
          <p:cNvSpPr/>
          <p:nvPr/>
        </p:nvSpPr>
        <p:spPr>
          <a:xfrm>
            <a:off x="76200" y="284843"/>
            <a:ext cx="8991600" cy="6244544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CD90ED-03AC-C040-B4F9-7706B8247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05" y="328613"/>
            <a:ext cx="2225386" cy="151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91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34">
            <a:extLst>
              <a:ext uri="{FF2B5EF4-FFF2-40B4-BE49-F238E27FC236}">
                <a16:creationId xmlns:a16="http://schemas.microsoft.com/office/drawing/2014/main" id="{A1B91788-5298-8248-B014-7C2F1330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63" y="3962400"/>
            <a:ext cx="3030537" cy="2200275"/>
          </a:xfrm>
          <a:prstGeom prst="flowChartAlternateProcess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14" name="AutoShape 64">
            <a:extLst>
              <a:ext uri="{FF2B5EF4-FFF2-40B4-BE49-F238E27FC236}">
                <a16:creationId xmlns:a16="http://schemas.microsoft.com/office/drawing/2014/main" id="{F582AFED-54C4-DA40-88E7-440EC3B7A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743200"/>
            <a:ext cx="1295400" cy="7620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Clusters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Coincidences</a:t>
            </a:r>
          </a:p>
        </p:txBody>
      </p:sp>
      <p:sp>
        <p:nvSpPr>
          <p:cNvPr id="13315" name="AutoShape 50">
            <a:extLst>
              <a:ext uri="{FF2B5EF4-FFF2-40B4-BE49-F238E27FC236}">
                <a16:creationId xmlns:a16="http://schemas.microsoft.com/office/drawing/2014/main" id="{83681849-6F43-C340-AB32-F85FF86AF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8613"/>
            <a:ext cx="3057525" cy="2133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>
              <a:solidFill>
                <a:srgbClr val="FF0000"/>
              </a:solidFill>
            </a:endParaRP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28B7BAE-83AC-B048-8B8B-6498E0B75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415925"/>
            <a:ext cx="1066800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17" name="Text Box 6">
            <a:extLst>
              <a:ext uri="{FF2B5EF4-FFF2-40B4-BE49-F238E27FC236}">
                <a16:creationId xmlns:a16="http://schemas.microsoft.com/office/drawing/2014/main" id="{B63EECA5-419F-404D-AABC-9DB9ED38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838200"/>
            <a:ext cx="685800" cy="312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18" name="Text Box 7">
            <a:extLst>
              <a:ext uri="{FF2B5EF4-FFF2-40B4-BE49-F238E27FC236}">
                <a16:creationId xmlns:a16="http://schemas.microsoft.com/office/drawing/2014/main" id="{4B85A6FA-5359-0640-A977-E1135EF80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9050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FH</a:t>
            </a:r>
          </a:p>
        </p:txBody>
      </p:sp>
      <p:sp>
        <p:nvSpPr>
          <p:cNvPr id="13319" name="Text Box 12">
            <a:extLst>
              <a:ext uri="{FF2B5EF4-FFF2-40B4-BE49-F238E27FC236}">
                <a16:creationId xmlns:a16="http://schemas.microsoft.com/office/drawing/2014/main" id="{8F0604FF-BD11-DE45-AEB2-DA1CDA12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219200"/>
            <a:ext cx="1233488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20" name="Line 13">
            <a:extLst>
              <a:ext uri="{FF2B5EF4-FFF2-40B4-BE49-F238E27FC236}">
                <a16:creationId xmlns:a16="http://schemas.microsoft.com/office/drawing/2014/main" id="{2834EBF1-36B4-A241-AD14-C209CD87E3D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600200"/>
            <a:ext cx="158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1" name="Text Box 17">
            <a:extLst>
              <a:ext uri="{FF2B5EF4-FFF2-40B4-BE49-F238E27FC236}">
                <a16:creationId xmlns:a16="http://schemas.microsoft.com/office/drawing/2014/main" id="{49BDD862-5774-F04D-AD3A-F595164D3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432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22" name="Line 43">
            <a:extLst>
              <a:ext uri="{FF2B5EF4-FFF2-40B4-BE49-F238E27FC236}">
                <a16:creationId xmlns:a16="http://schemas.microsoft.com/office/drawing/2014/main" id="{5E5D03A8-D09B-4146-AD61-30CCC516A6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3" name="Line 44">
            <a:extLst>
              <a:ext uri="{FF2B5EF4-FFF2-40B4-BE49-F238E27FC236}">
                <a16:creationId xmlns:a16="http://schemas.microsoft.com/office/drawing/2014/main" id="{C19CD1C7-1A60-9B43-8B34-2E5885488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200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4" name="Line 47">
            <a:extLst>
              <a:ext uri="{FF2B5EF4-FFF2-40B4-BE49-F238E27FC236}">
                <a16:creationId xmlns:a16="http://schemas.microsoft.com/office/drawing/2014/main" id="{0987F139-97CE-3E4D-A408-AF5A23F33A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3352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5" name="AutoShape 51">
            <a:extLst>
              <a:ext uri="{FF2B5EF4-FFF2-40B4-BE49-F238E27FC236}">
                <a16:creationId xmlns:a16="http://schemas.microsoft.com/office/drawing/2014/main" id="{8B5302BB-EA7F-974C-B5FA-EC897F0CE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295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26" name="Text Box 52">
            <a:extLst>
              <a:ext uri="{FF2B5EF4-FFF2-40B4-BE49-F238E27FC236}">
                <a16:creationId xmlns:a16="http://schemas.microsoft.com/office/drawing/2014/main" id="{272F940C-70B2-3D47-AFA4-07AA4E2E9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988" y="5207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27" name="Line 53">
            <a:extLst>
              <a:ext uri="{FF2B5EF4-FFF2-40B4-BE49-F238E27FC236}">
                <a16:creationId xmlns:a16="http://schemas.microsoft.com/office/drawing/2014/main" id="{C895B047-DD06-F247-AC97-409870B0FA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99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8" name="Line 54">
            <a:extLst>
              <a:ext uri="{FF2B5EF4-FFF2-40B4-BE49-F238E27FC236}">
                <a16:creationId xmlns:a16="http://schemas.microsoft.com/office/drawing/2014/main" id="{4C52ED84-81E1-AF42-B66F-4F1A0515D7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1447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9" name="Text Box 56">
            <a:extLst>
              <a:ext uri="{FF2B5EF4-FFF2-40B4-BE49-F238E27FC236}">
                <a16:creationId xmlns:a16="http://schemas.microsoft.com/office/drawing/2014/main" id="{0A39F3B6-B636-A84F-9412-713EA907D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32004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30" name="Line 57">
            <a:extLst>
              <a:ext uri="{FF2B5EF4-FFF2-40B4-BE49-F238E27FC236}">
                <a16:creationId xmlns:a16="http://schemas.microsoft.com/office/drawing/2014/main" id="{29268E67-6393-5E48-A7BE-63A67570F9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1" name="Text Box 60">
            <a:extLst>
              <a:ext uri="{FF2B5EF4-FFF2-40B4-BE49-F238E27FC236}">
                <a16:creationId xmlns:a16="http://schemas.microsoft.com/office/drawing/2014/main" id="{BC27D654-9D59-0149-B129-6A6F26624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743200"/>
            <a:ext cx="1600200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Follow-up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Then: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Detection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     or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</a:t>
            </a:r>
            <a:r>
              <a:rPr lang="en-US" altLang="en-IT" sz="1400" b="1"/>
              <a:t>Upper Limit</a:t>
            </a:r>
          </a:p>
        </p:txBody>
      </p:sp>
      <p:sp>
        <p:nvSpPr>
          <p:cNvPr id="13332" name="AutoShape 66">
            <a:extLst>
              <a:ext uri="{FF2B5EF4-FFF2-40B4-BE49-F238E27FC236}">
                <a16:creationId xmlns:a16="http://schemas.microsoft.com/office/drawing/2014/main" id="{16AA5223-1081-174C-9C9D-22FA1902E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85800"/>
            <a:ext cx="1066800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1</a:t>
            </a:r>
            <a:r>
              <a:rPr lang="en-US" altLang="en-IT" sz="1200" baseline="30000"/>
              <a:t>st</a:t>
            </a:r>
            <a:r>
              <a:rPr lang="en-US" altLang="en-IT" sz="1200"/>
              <a:t> detector</a:t>
            </a:r>
          </a:p>
        </p:txBody>
      </p:sp>
      <p:sp>
        <p:nvSpPr>
          <p:cNvPr id="13333" name="Text Box 125">
            <a:extLst>
              <a:ext uri="{FF2B5EF4-FFF2-40B4-BE49-F238E27FC236}">
                <a16:creationId xmlns:a16="http://schemas.microsoft.com/office/drawing/2014/main" id="{84112F52-BCE4-AF43-A28F-CEF46DC32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4830763"/>
            <a:ext cx="1052513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34" name="Text Box 126">
            <a:extLst>
              <a:ext uri="{FF2B5EF4-FFF2-40B4-BE49-F238E27FC236}">
                <a16:creationId xmlns:a16="http://schemas.microsoft.com/office/drawing/2014/main" id="{95794DF3-B166-7A4E-B461-8AEBE4FFC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402263"/>
            <a:ext cx="685800" cy="3127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35" name="Text Box 127">
            <a:extLst>
              <a:ext uri="{FF2B5EF4-FFF2-40B4-BE49-F238E27FC236}">
                <a16:creationId xmlns:a16="http://schemas.microsoft.com/office/drawing/2014/main" id="{C68974DC-B944-9148-B586-AF84FDA1B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41148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 FH</a:t>
            </a:r>
          </a:p>
        </p:txBody>
      </p:sp>
      <p:sp>
        <p:nvSpPr>
          <p:cNvPr id="13336" name="AutoShape 130">
            <a:extLst>
              <a:ext uri="{FF2B5EF4-FFF2-40B4-BE49-F238E27FC236}">
                <a16:creationId xmlns:a16="http://schemas.microsoft.com/office/drawing/2014/main" id="{6943DA52-4D4C-954A-A71C-14F7A2EF0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5257800"/>
            <a:ext cx="947737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2</a:t>
            </a:r>
            <a:r>
              <a:rPr lang="en-US" altLang="en-IT" sz="1200" baseline="30000"/>
              <a:t>nd</a:t>
            </a:r>
            <a:r>
              <a:rPr lang="en-US" altLang="en-IT" sz="1200"/>
              <a:t> detector</a:t>
            </a:r>
          </a:p>
        </p:txBody>
      </p:sp>
      <p:sp>
        <p:nvSpPr>
          <p:cNvPr id="13337" name="Line 135">
            <a:extLst>
              <a:ext uri="{FF2B5EF4-FFF2-40B4-BE49-F238E27FC236}">
                <a16:creationId xmlns:a16="http://schemas.microsoft.com/office/drawing/2014/main" id="{0E4D49BE-68EB-A54B-9BDE-8D01C9CE58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505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8" name="AutoShape 140">
            <a:extLst>
              <a:ext uri="{FF2B5EF4-FFF2-40B4-BE49-F238E27FC236}">
                <a16:creationId xmlns:a16="http://schemas.microsoft.com/office/drawing/2014/main" id="{70B5F590-5AA4-924E-8987-6D330B94F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724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39" name="Text Box 144">
            <a:extLst>
              <a:ext uri="{FF2B5EF4-FFF2-40B4-BE49-F238E27FC236}">
                <a16:creationId xmlns:a16="http://schemas.microsoft.com/office/drawing/2014/main" id="{43D4AA75-6A7E-2440-88CF-9344EB69A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4795838"/>
            <a:ext cx="1184275" cy="4619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40" name="Text Box 147">
            <a:extLst>
              <a:ext uri="{FF2B5EF4-FFF2-40B4-BE49-F238E27FC236}">
                <a16:creationId xmlns:a16="http://schemas.microsoft.com/office/drawing/2014/main" id="{88ADE251-49BA-E945-9891-EEFC4D0D5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54102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41" name="Line 148">
            <a:extLst>
              <a:ext uri="{FF2B5EF4-FFF2-40B4-BE49-F238E27FC236}">
                <a16:creationId xmlns:a16="http://schemas.microsoft.com/office/drawing/2014/main" id="{5BA43AAB-E111-D240-8E41-D64CA4F49A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2" name="Line 149">
            <a:extLst>
              <a:ext uri="{FF2B5EF4-FFF2-40B4-BE49-F238E27FC236}">
                <a16:creationId xmlns:a16="http://schemas.microsoft.com/office/drawing/2014/main" id="{622ADD79-033F-4643-BA09-62E7773E2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5029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3" name="Line 152">
            <a:extLst>
              <a:ext uri="{FF2B5EF4-FFF2-40B4-BE49-F238E27FC236}">
                <a16:creationId xmlns:a16="http://schemas.microsoft.com/office/drawing/2014/main" id="{59D30B00-84DA-E74B-95EF-8188F37FED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914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4" name="Line 154">
            <a:extLst>
              <a:ext uri="{FF2B5EF4-FFF2-40B4-BE49-F238E27FC236}">
                <a16:creationId xmlns:a16="http://schemas.microsoft.com/office/drawing/2014/main" id="{60D51EAB-0D01-3D42-A21B-76409564D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5562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5" name="Line 155">
            <a:extLst>
              <a:ext uri="{FF2B5EF4-FFF2-40B4-BE49-F238E27FC236}">
                <a16:creationId xmlns:a16="http://schemas.microsoft.com/office/drawing/2014/main" id="{9BCC80AD-7CAC-D544-874A-02521B74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990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6" name="Line 156">
            <a:extLst>
              <a:ext uri="{FF2B5EF4-FFF2-40B4-BE49-F238E27FC236}">
                <a16:creationId xmlns:a16="http://schemas.microsoft.com/office/drawing/2014/main" id="{022E4F1E-EE26-E543-9BED-48D80013A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562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7" name="Line 157">
            <a:extLst>
              <a:ext uri="{FF2B5EF4-FFF2-40B4-BE49-F238E27FC236}">
                <a16:creationId xmlns:a16="http://schemas.microsoft.com/office/drawing/2014/main" id="{D234CF3B-B2BB-E643-B35F-B364F37F47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556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8" name="Line 159">
            <a:extLst>
              <a:ext uri="{FF2B5EF4-FFF2-40B4-BE49-F238E27FC236}">
                <a16:creationId xmlns:a16="http://schemas.microsoft.com/office/drawing/2014/main" id="{DDB1C467-C79F-8742-95F2-4BDCEB2C0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99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9" name="Line 54">
            <a:extLst>
              <a:ext uri="{FF2B5EF4-FFF2-40B4-BE49-F238E27FC236}">
                <a16:creationId xmlns:a16="http://schemas.microsoft.com/office/drawing/2014/main" id="{656A7D7C-B662-E543-83CB-0E4002007C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33888" y="4876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50" name="TextBox 1">
            <a:extLst>
              <a:ext uri="{FF2B5EF4-FFF2-40B4-BE49-F238E27FC236}">
                <a16:creationId xmlns:a16="http://schemas.microsoft.com/office/drawing/2014/main" id="{B9540946-DAC7-884E-B5B0-C113A390A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988" y="409575"/>
            <a:ext cx="1785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13351" name="Rectangle 2">
            <a:extLst>
              <a:ext uri="{FF2B5EF4-FFF2-40B4-BE49-F238E27FC236}">
                <a16:creationId xmlns:a16="http://schemas.microsoft.com/office/drawing/2014/main" id="{1CEF7C73-05DA-4947-B0E1-BCBA37CFD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0" y="4017963"/>
            <a:ext cx="1785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C017BE-F612-6D45-9F83-233B34458DE1}"/>
              </a:ext>
            </a:extLst>
          </p:cNvPr>
          <p:cNvSpPr/>
          <p:nvPr/>
        </p:nvSpPr>
        <p:spPr>
          <a:xfrm>
            <a:off x="76200" y="284843"/>
            <a:ext cx="8991600" cy="6244544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CD90ED-03AC-C040-B4F9-7706B8247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86" y="307973"/>
            <a:ext cx="2120802" cy="1292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8CE358-6AA5-9147-AACF-283B3F2D8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1824546"/>
            <a:ext cx="2698749" cy="202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813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34">
            <a:extLst>
              <a:ext uri="{FF2B5EF4-FFF2-40B4-BE49-F238E27FC236}">
                <a16:creationId xmlns:a16="http://schemas.microsoft.com/office/drawing/2014/main" id="{A1B91788-5298-8248-B014-7C2F1330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663" y="3962400"/>
            <a:ext cx="3030537" cy="2200275"/>
          </a:xfrm>
          <a:prstGeom prst="flowChartAlternateProcess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14" name="AutoShape 64">
            <a:extLst>
              <a:ext uri="{FF2B5EF4-FFF2-40B4-BE49-F238E27FC236}">
                <a16:creationId xmlns:a16="http://schemas.microsoft.com/office/drawing/2014/main" id="{F582AFED-54C4-DA40-88E7-440EC3B7A1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743200"/>
            <a:ext cx="1295400" cy="7620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Clusters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400"/>
              <a:t>Coincidences</a:t>
            </a:r>
          </a:p>
        </p:txBody>
      </p:sp>
      <p:sp>
        <p:nvSpPr>
          <p:cNvPr id="13315" name="AutoShape 50">
            <a:extLst>
              <a:ext uri="{FF2B5EF4-FFF2-40B4-BE49-F238E27FC236}">
                <a16:creationId xmlns:a16="http://schemas.microsoft.com/office/drawing/2014/main" id="{83681849-6F43-C340-AB32-F85FF86AF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8613"/>
            <a:ext cx="3057525" cy="2133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>
              <a:solidFill>
                <a:srgbClr val="FF0000"/>
              </a:solidFill>
            </a:endParaRPr>
          </a:p>
        </p:txBody>
      </p:sp>
      <p:sp>
        <p:nvSpPr>
          <p:cNvPr id="13316" name="Text Box 5">
            <a:extLst>
              <a:ext uri="{FF2B5EF4-FFF2-40B4-BE49-F238E27FC236}">
                <a16:creationId xmlns:a16="http://schemas.microsoft.com/office/drawing/2014/main" id="{228B7BAE-83AC-B048-8B8B-6498E0B75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415925"/>
            <a:ext cx="1066800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17" name="Text Box 6">
            <a:extLst>
              <a:ext uri="{FF2B5EF4-FFF2-40B4-BE49-F238E27FC236}">
                <a16:creationId xmlns:a16="http://schemas.microsoft.com/office/drawing/2014/main" id="{B63EECA5-419F-404D-AABC-9DB9ED38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838200"/>
            <a:ext cx="685800" cy="312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18" name="Text Box 7">
            <a:extLst>
              <a:ext uri="{FF2B5EF4-FFF2-40B4-BE49-F238E27FC236}">
                <a16:creationId xmlns:a16="http://schemas.microsoft.com/office/drawing/2014/main" id="{4B85A6FA-5359-0640-A977-E1135EF80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9050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FH</a:t>
            </a:r>
          </a:p>
        </p:txBody>
      </p:sp>
      <p:sp>
        <p:nvSpPr>
          <p:cNvPr id="13319" name="Text Box 12">
            <a:extLst>
              <a:ext uri="{FF2B5EF4-FFF2-40B4-BE49-F238E27FC236}">
                <a16:creationId xmlns:a16="http://schemas.microsoft.com/office/drawing/2014/main" id="{8F0604FF-BD11-DE45-AEB2-DA1CDA12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219200"/>
            <a:ext cx="1233488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20" name="Line 13">
            <a:extLst>
              <a:ext uri="{FF2B5EF4-FFF2-40B4-BE49-F238E27FC236}">
                <a16:creationId xmlns:a16="http://schemas.microsoft.com/office/drawing/2014/main" id="{2834EBF1-36B4-A241-AD14-C209CD87E3D2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600200"/>
            <a:ext cx="158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1" name="Text Box 17">
            <a:extLst>
              <a:ext uri="{FF2B5EF4-FFF2-40B4-BE49-F238E27FC236}">
                <a16:creationId xmlns:a16="http://schemas.microsoft.com/office/drawing/2014/main" id="{49BDD862-5774-F04D-AD3A-F595164D3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7432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22" name="Line 43">
            <a:extLst>
              <a:ext uri="{FF2B5EF4-FFF2-40B4-BE49-F238E27FC236}">
                <a16:creationId xmlns:a16="http://schemas.microsoft.com/office/drawing/2014/main" id="{5E5D03A8-D09B-4146-AD61-30CCC516A6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3" name="Line 44">
            <a:extLst>
              <a:ext uri="{FF2B5EF4-FFF2-40B4-BE49-F238E27FC236}">
                <a16:creationId xmlns:a16="http://schemas.microsoft.com/office/drawing/2014/main" id="{C19CD1C7-1A60-9B43-8B34-2E5885488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7000" y="3200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4" name="Line 47">
            <a:extLst>
              <a:ext uri="{FF2B5EF4-FFF2-40B4-BE49-F238E27FC236}">
                <a16:creationId xmlns:a16="http://schemas.microsoft.com/office/drawing/2014/main" id="{0987F139-97CE-3E4D-A408-AF5A23F33A2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3352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5" name="AutoShape 51">
            <a:extLst>
              <a:ext uri="{FF2B5EF4-FFF2-40B4-BE49-F238E27FC236}">
                <a16:creationId xmlns:a16="http://schemas.microsoft.com/office/drawing/2014/main" id="{8B5302BB-EA7F-974C-B5FA-EC897F0CE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295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26" name="Text Box 52">
            <a:extLst>
              <a:ext uri="{FF2B5EF4-FFF2-40B4-BE49-F238E27FC236}">
                <a16:creationId xmlns:a16="http://schemas.microsoft.com/office/drawing/2014/main" id="{272F940C-70B2-3D47-AFA4-07AA4E2E9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9988" y="5207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27" name="Line 53">
            <a:extLst>
              <a:ext uri="{FF2B5EF4-FFF2-40B4-BE49-F238E27FC236}">
                <a16:creationId xmlns:a16="http://schemas.microsoft.com/office/drawing/2014/main" id="{C895B047-DD06-F247-AC97-409870B0FA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99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8" name="Line 54">
            <a:extLst>
              <a:ext uri="{FF2B5EF4-FFF2-40B4-BE49-F238E27FC236}">
                <a16:creationId xmlns:a16="http://schemas.microsoft.com/office/drawing/2014/main" id="{4C52ED84-81E1-AF42-B66F-4F1A0515D7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19600" y="1447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29" name="Text Box 56">
            <a:extLst>
              <a:ext uri="{FF2B5EF4-FFF2-40B4-BE49-F238E27FC236}">
                <a16:creationId xmlns:a16="http://schemas.microsoft.com/office/drawing/2014/main" id="{0A39F3B6-B636-A84F-9412-713EA907D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3200400"/>
            <a:ext cx="12255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Candidates </a:t>
            </a:r>
          </a:p>
        </p:txBody>
      </p:sp>
      <p:sp>
        <p:nvSpPr>
          <p:cNvPr id="13330" name="Line 57">
            <a:extLst>
              <a:ext uri="{FF2B5EF4-FFF2-40B4-BE49-F238E27FC236}">
                <a16:creationId xmlns:a16="http://schemas.microsoft.com/office/drawing/2014/main" id="{29268E67-6393-5E48-A7BE-63A67570F9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2286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1" name="Text Box 60">
            <a:extLst>
              <a:ext uri="{FF2B5EF4-FFF2-40B4-BE49-F238E27FC236}">
                <a16:creationId xmlns:a16="http://schemas.microsoft.com/office/drawing/2014/main" id="{BC27D654-9D59-0149-B129-6A6F26624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743200"/>
            <a:ext cx="1600200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Follow-up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Then: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</a:t>
            </a:r>
            <a:r>
              <a:rPr lang="en-US" altLang="en-IT" sz="1400" b="1"/>
              <a:t>Detection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      or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400"/>
              <a:t> </a:t>
            </a:r>
            <a:r>
              <a:rPr lang="en-US" altLang="en-IT" sz="1400" b="1"/>
              <a:t>Upper Limit</a:t>
            </a:r>
          </a:p>
        </p:txBody>
      </p:sp>
      <p:sp>
        <p:nvSpPr>
          <p:cNvPr id="13332" name="AutoShape 66">
            <a:extLst>
              <a:ext uri="{FF2B5EF4-FFF2-40B4-BE49-F238E27FC236}">
                <a16:creationId xmlns:a16="http://schemas.microsoft.com/office/drawing/2014/main" id="{16AA5223-1081-174C-9C9D-22FA1902E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85800"/>
            <a:ext cx="1066800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1</a:t>
            </a:r>
            <a:r>
              <a:rPr lang="en-US" altLang="en-IT" sz="1200" baseline="30000"/>
              <a:t>st</a:t>
            </a:r>
            <a:r>
              <a:rPr lang="en-US" altLang="en-IT" sz="1200"/>
              <a:t> detector</a:t>
            </a:r>
          </a:p>
        </p:txBody>
      </p:sp>
      <p:sp>
        <p:nvSpPr>
          <p:cNvPr id="13333" name="Text Box 125">
            <a:extLst>
              <a:ext uri="{FF2B5EF4-FFF2-40B4-BE49-F238E27FC236}">
                <a16:creationId xmlns:a16="http://schemas.microsoft.com/office/drawing/2014/main" id="{84112F52-BCE4-AF43-A28F-CEF46DC32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4575" y="4830763"/>
            <a:ext cx="1052513" cy="1292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AR Spectral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estimation and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Peakmap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construction</a:t>
            </a:r>
          </a:p>
        </p:txBody>
      </p:sp>
      <p:sp>
        <p:nvSpPr>
          <p:cNvPr id="13334" name="Text Box 126">
            <a:extLst>
              <a:ext uri="{FF2B5EF4-FFF2-40B4-BE49-F238E27FC236}">
                <a16:creationId xmlns:a16="http://schemas.microsoft.com/office/drawing/2014/main" id="{95794DF3-B166-7A4E-B461-8AEBE4FFC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402263"/>
            <a:ext cx="685800" cy="3127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SFDB</a:t>
            </a:r>
          </a:p>
        </p:txBody>
      </p:sp>
      <p:sp>
        <p:nvSpPr>
          <p:cNvPr id="13335" name="Text Box 127">
            <a:extLst>
              <a:ext uri="{FF2B5EF4-FFF2-40B4-BE49-F238E27FC236}">
                <a16:creationId xmlns:a16="http://schemas.microsoft.com/office/drawing/2014/main" id="{C68974DC-B944-9148-B586-AF84FDA1B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4114800"/>
            <a:ext cx="996950" cy="27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      FH</a:t>
            </a:r>
          </a:p>
        </p:txBody>
      </p:sp>
      <p:sp>
        <p:nvSpPr>
          <p:cNvPr id="13336" name="AutoShape 130">
            <a:extLst>
              <a:ext uri="{FF2B5EF4-FFF2-40B4-BE49-F238E27FC236}">
                <a16:creationId xmlns:a16="http://schemas.microsoft.com/office/drawing/2014/main" id="{6943DA52-4D4C-954A-A71C-14F7A2EF0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5257800"/>
            <a:ext cx="947737" cy="609600"/>
          </a:xfrm>
          <a:prstGeom prst="flowChartAlternateProcess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h rec.data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IT" sz="1200"/>
              <a:t>2</a:t>
            </a:r>
            <a:r>
              <a:rPr lang="en-US" altLang="en-IT" sz="1200" baseline="30000"/>
              <a:t>nd</a:t>
            </a:r>
            <a:r>
              <a:rPr lang="en-US" altLang="en-IT" sz="1200"/>
              <a:t> detector</a:t>
            </a:r>
          </a:p>
        </p:txBody>
      </p:sp>
      <p:sp>
        <p:nvSpPr>
          <p:cNvPr id="13337" name="Line 135">
            <a:extLst>
              <a:ext uri="{FF2B5EF4-FFF2-40B4-BE49-F238E27FC236}">
                <a16:creationId xmlns:a16="http://schemas.microsoft.com/office/drawing/2014/main" id="{0E4D49BE-68EB-A54B-9BDE-8D01C9CE58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505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38" name="AutoShape 140">
            <a:extLst>
              <a:ext uri="{FF2B5EF4-FFF2-40B4-BE49-F238E27FC236}">
                <a16:creationId xmlns:a16="http://schemas.microsoft.com/office/drawing/2014/main" id="{70B5F590-5AA4-924E-8987-6D330B94F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724400"/>
            <a:ext cx="304800" cy="304800"/>
          </a:xfrm>
          <a:prstGeom prst="flowChartOr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IT" altLang="en-IT" sz="1800"/>
          </a:p>
        </p:txBody>
      </p:sp>
      <p:sp>
        <p:nvSpPr>
          <p:cNvPr id="13339" name="Text Box 144">
            <a:extLst>
              <a:ext uri="{FF2B5EF4-FFF2-40B4-BE49-F238E27FC236}">
                <a16:creationId xmlns:a16="http://schemas.microsoft.com/office/drawing/2014/main" id="{43D4AA75-6A7E-2440-88CF-9344EB69A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4795838"/>
            <a:ext cx="1184275" cy="4619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Spin down Grid</a:t>
            </a:r>
          </a:p>
        </p:txBody>
      </p:sp>
      <p:sp>
        <p:nvSpPr>
          <p:cNvPr id="13340" name="Text Box 147">
            <a:extLst>
              <a:ext uri="{FF2B5EF4-FFF2-40B4-BE49-F238E27FC236}">
                <a16:creationId xmlns:a16="http://schemas.microsoft.com/office/drawing/2014/main" id="{88ADE251-49BA-E945-9891-EEFC4D0D5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5410200"/>
            <a:ext cx="1143000" cy="64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IT" sz="1200"/>
              <a:t>Doppler correction on peakmaps</a:t>
            </a:r>
          </a:p>
        </p:txBody>
      </p:sp>
      <p:sp>
        <p:nvSpPr>
          <p:cNvPr id="13341" name="Line 148">
            <a:extLst>
              <a:ext uri="{FF2B5EF4-FFF2-40B4-BE49-F238E27FC236}">
                <a16:creationId xmlns:a16="http://schemas.microsoft.com/office/drawing/2014/main" id="{5BA43AAB-E111-D240-8E41-D64CA4F49A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2" name="Line 149">
            <a:extLst>
              <a:ext uri="{FF2B5EF4-FFF2-40B4-BE49-F238E27FC236}">
                <a16:creationId xmlns:a16="http://schemas.microsoft.com/office/drawing/2014/main" id="{622ADD79-033F-4643-BA09-62E7773E2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91000" y="5029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3" name="Line 152">
            <a:extLst>
              <a:ext uri="{FF2B5EF4-FFF2-40B4-BE49-F238E27FC236}">
                <a16:creationId xmlns:a16="http://schemas.microsoft.com/office/drawing/2014/main" id="{59D30B00-84DA-E74B-95EF-8188F37FED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914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4" name="Line 154">
            <a:extLst>
              <a:ext uri="{FF2B5EF4-FFF2-40B4-BE49-F238E27FC236}">
                <a16:creationId xmlns:a16="http://schemas.microsoft.com/office/drawing/2014/main" id="{60D51EAB-0D01-3D42-A21B-76409564D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5562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5" name="Line 155">
            <a:extLst>
              <a:ext uri="{FF2B5EF4-FFF2-40B4-BE49-F238E27FC236}">
                <a16:creationId xmlns:a16="http://schemas.microsoft.com/office/drawing/2014/main" id="{9BCC80AD-7CAC-D544-874A-02521B74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990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6" name="Line 156">
            <a:extLst>
              <a:ext uri="{FF2B5EF4-FFF2-40B4-BE49-F238E27FC236}">
                <a16:creationId xmlns:a16="http://schemas.microsoft.com/office/drawing/2014/main" id="{022E4F1E-EE26-E543-9BED-48D80013A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562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7" name="Line 157">
            <a:extLst>
              <a:ext uri="{FF2B5EF4-FFF2-40B4-BE49-F238E27FC236}">
                <a16:creationId xmlns:a16="http://schemas.microsoft.com/office/drawing/2014/main" id="{D234CF3B-B2BB-E643-B35F-B364F37F47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5562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8" name="Line 159">
            <a:extLst>
              <a:ext uri="{FF2B5EF4-FFF2-40B4-BE49-F238E27FC236}">
                <a16:creationId xmlns:a16="http://schemas.microsoft.com/office/drawing/2014/main" id="{DDB1C467-C79F-8742-95F2-4BDCEB2C0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9200" y="99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49" name="Line 54">
            <a:extLst>
              <a:ext uri="{FF2B5EF4-FFF2-40B4-BE49-F238E27FC236}">
                <a16:creationId xmlns:a16="http://schemas.microsoft.com/office/drawing/2014/main" id="{656A7D7C-B662-E543-83CB-0E4002007C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33888" y="4876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T"/>
          </a:p>
        </p:txBody>
      </p:sp>
      <p:sp>
        <p:nvSpPr>
          <p:cNvPr id="13350" name="TextBox 1">
            <a:extLst>
              <a:ext uri="{FF2B5EF4-FFF2-40B4-BE49-F238E27FC236}">
                <a16:creationId xmlns:a16="http://schemas.microsoft.com/office/drawing/2014/main" id="{B9540946-DAC7-884E-B5B0-C113A390A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2988" y="409575"/>
            <a:ext cx="1785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13351" name="Rectangle 2">
            <a:extLst>
              <a:ext uri="{FF2B5EF4-FFF2-40B4-BE49-F238E27FC236}">
                <a16:creationId xmlns:a16="http://schemas.microsoft.com/office/drawing/2014/main" id="{1CEF7C73-05DA-4947-B0E1-BCBA37CFD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0" y="4017963"/>
            <a:ext cx="1785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IT" sz="1200" b="1" i="1">
                <a:solidFill>
                  <a:srgbClr val="FF0000"/>
                </a:solidFill>
              </a:rPr>
              <a:t>F</a:t>
            </a:r>
            <a:r>
              <a:rPr lang="en-IT" altLang="en-IT" sz="1200" b="1" i="1">
                <a:solidFill>
                  <a:srgbClr val="FF0000"/>
                </a:solidFill>
              </a:rPr>
              <a:t>or each Sky position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C017BE-F612-6D45-9F83-233B34458DE1}"/>
              </a:ext>
            </a:extLst>
          </p:cNvPr>
          <p:cNvSpPr/>
          <p:nvPr/>
        </p:nvSpPr>
        <p:spPr>
          <a:xfrm>
            <a:off x="76200" y="284843"/>
            <a:ext cx="8991600" cy="6244544"/>
          </a:xfrm>
          <a:prstGeom prst="rect">
            <a:avLst/>
          </a:prstGeom>
          <a:noFill/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IT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CD90ED-03AC-C040-B4F9-7706B8247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86" y="307973"/>
            <a:ext cx="2120802" cy="1292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8CE358-6AA5-9147-AACF-283B3F2D8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1824546"/>
            <a:ext cx="2698749" cy="2020834"/>
          </a:xfrm>
          <a:prstGeom prst="rect">
            <a:avLst/>
          </a:prstGeom>
        </p:spPr>
      </p:pic>
      <p:pic>
        <p:nvPicPr>
          <p:cNvPr id="48" name="Picture 5" descr="simulated_map_signals">
            <a:extLst>
              <a:ext uri="{FF2B5EF4-FFF2-40B4-BE49-F238E27FC236}">
                <a16:creationId xmlns:a16="http://schemas.microsoft.com/office/drawing/2014/main" id="{4B3B53DD-CCD0-2B42-9933-E33819962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937" y="312544"/>
            <a:ext cx="2988988" cy="224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408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73FEEE-0415-0E4F-BBFF-892550896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259"/>
            <a:ext cx="5606380" cy="32340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E68111-6189-1943-AB6D-7C66A0E15B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820" y="1113643"/>
            <a:ext cx="3157254" cy="17759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9705CB-A442-C843-95D8-C9A3AB7CF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9542" y="3927995"/>
            <a:ext cx="6090557" cy="28485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08E8D9-27DA-A54D-BE1A-95A24CD9A4FA}"/>
              </a:ext>
            </a:extLst>
          </p:cNvPr>
          <p:cNvSpPr txBox="1"/>
          <p:nvPr/>
        </p:nvSpPr>
        <p:spPr>
          <a:xfrm>
            <a:off x="225240" y="3327831"/>
            <a:ext cx="906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dirty="0"/>
              <a:t>Esempio di peakmap su 180 giorni. Un segnale evidenziato..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CFE424-51A3-C546-8940-B39BA08293C2}"/>
              </a:ext>
            </a:extLst>
          </p:cNvPr>
          <p:cNvSpPr txBox="1"/>
          <p:nvPr/>
        </p:nvSpPr>
        <p:spPr>
          <a:xfrm>
            <a:off x="0" y="4690570"/>
            <a:ext cx="29001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000" dirty="0"/>
              <a:t>Esempio di</a:t>
            </a:r>
          </a:p>
          <a:p>
            <a:r>
              <a:rPr lang="en-IT" sz="2000" dirty="0"/>
              <a:t>Trasformata di Hough</a:t>
            </a:r>
          </a:p>
          <a:p>
            <a:endParaRPr lang="en-IT" sz="2000" dirty="0"/>
          </a:p>
          <a:p>
            <a:r>
              <a:rPr lang="en-IT" sz="2000" dirty="0"/>
              <a:t>Frequenza/Spin down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C30228-18F7-7147-BF69-ADB3ABCBD82A}"/>
              </a:ext>
            </a:extLst>
          </p:cNvPr>
          <p:cNvSpPr txBox="1"/>
          <p:nvPr/>
        </p:nvSpPr>
        <p:spPr>
          <a:xfrm>
            <a:off x="5944820" y="306078"/>
            <a:ext cx="2234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dirty="0"/>
              <a:t>Tempo/Frequenza</a:t>
            </a:r>
          </a:p>
        </p:txBody>
      </p:sp>
    </p:spTree>
    <p:extLst>
      <p:ext uri="{BB962C8B-B14F-4D97-AF65-F5344CB8AC3E}">
        <p14:creationId xmlns:p14="http://schemas.microsoft.com/office/powerpoint/2010/main" val="674179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1A990-E6C0-2E40-A9EF-D573C379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419" y="149902"/>
            <a:ext cx="7845104" cy="884420"/>
          </a:xfrm>
        </p:spPr>
        <p:txBody>
          <a:bodyPr/>
          <a:lstStyle/>
          <a:p>
            <a:r>
              <a:rPr lang="en-IT" dirty="0"/>
              <a:t>CLASSIFICAZIONE DEI segnali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C73C98-C21A-4245-8D72-14D07CE44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4223"/>
            <a:ext cx="9144000" cy="1828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7E439B-B147-4247-8EA1-600058E52B39}"/>
              </a:ext>
            </a:extLst>
          </p:cNvPr>
          <p:cNvSpPr txBox="1"/>
          <p:nvPr/>
        </p:nvSpPr>
        <p:spPr>
          <a:xfrm>
            <a:off x="0" y="3162924"/>
            <a:ext cx="8961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dirty="0"/>
              <a:t>   TRANSIENTI                          PERIODICI                  STOCASTICI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85F6FF-4E7F-3C42-BFF9-FDDBBF305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083" y="3624589"/>
            <a:ext cx="6185422" cy="3083509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3B23806-42FF-5742-A715-30B45A5299E1}"/>
              </a:ext>
            </a:extLst>
          </p:cNvPr>
          <p:cNvCxnSpPr>
            <a:cxnSpLocks/>
          </p:cNvCxnSpPr>
          <p:nvPr/>
        </p:nvCxnSpPr>
        <p:spPr>
          <a:xfrm flipH="1">
            <a:off x="6795281" y="2698230"/>
            <a:ext cx="1554242" cy="17410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66C61B27-C3BA-F241-BF11-2C757CB907C2}"/>
              </a:ext>
            </a:extLst>
          </p:cNvPr>
          <p:cNvSpPr/>
          <p:nvPr/>
        </p:nvSpPr>
        <p:spPr>
          <a:xfrm>
            <a:off x="2517876" y="6185753"/>
            <a:ext cx="6443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i="1" dirty="0">
                <a:solidFill>
                  <a:schemeClr val="bg1"/>
                </a:solidFill>
              </a:rPr>
              <a:t>Cross-correlazioni dei dati di più rivelatori</a:t>
            </a:r>
            <a:endParaRPr lang="en-IT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D6E6A7-D71B-1C4B-8809-6F7D1FD44740}"/>
              </a:ext>
            </a:extLst>
          </p:cNvPr>
          <p:cNvSpPr/>
          <p:nvPr/>
        </p:nvSpPr>
        <p:spPr>
          <a:xfrm>
            <a:off x="-84688" y="6076564"/>
            <a:ext cx="1794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latin typeface="Times" charset="0"/>
              </a:rPr>
              <a:t>PRL 118, 121101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6F469C-F4C9-034A-B2FD-F8E5BAFC0CC4}"/>
              </a:ext>
            </a:extLst>
          </p:cNvPr>
          <p:cNvSpPr/>
          <p:nvPr/>
        </p:nvSpPr>
        <p:spPr>
          <a:xfrm>
            <a:off x="1962952" y="6185753"/>
            <a:ext cx="6100987" cy="369333"/>
          </a:xfrm>
          <a:prstGeom prst="rect">
            <a:avLst/>
          </a:prstGeom>
          <a:noFill/>
          <a:ln w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690079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9F036-809F-FC41-A444-1B94F9BED8F0}" type="slidenum">
              <a:rPr lang="it-IT" smtClean="0"/>
              <a:t>16</a:t>
            </a:fld>
            <a:endParaRPr lang="it-IT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48867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550" y="4892302"/>
            <a:ext cx="86832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La misura di un fondo astrofisico da BBH fornisce il candidato più promettente per le prime misure.</a:t>
            </a:r>
          </a:p>
          <a:p>
            <a:endParaRPr lang="it-IT" sz="2000" dirty="0"/>
          </a:p>
          <a:p>
            <a:endParaRPr lang="it-IT" sz="2000" dirty="0"/>
          </a:p>
          <a:p>
            <a:r>
              <a:rPr lang="it-IT" sz="2000" dirty="0"/>
              <a:t>  </a:t>
            </a:r>
            <a:r>
              <a:rPr lang="it-IT" sz="2000" b="1" i="1" dirty="0"/>
              <a:t>Le analisi di fanno con cross-correlazioni dei dati di più rivelatori</a:t>
            </a:r>
            <a:endParaRPr lang="en-US" sz="2000" b="1" i="1" dirty="0"/>
          </a:p>
        </p:txBody>
      </p:sp>
      <p:sp>
        <p:nvSpPr>
          <p:cNvPr id="4" name="Rectangle 3"/>
          <p:cNvSpPr/>
          <p:nvPr/>
        </p:nvSpPr>
        <p:spPr>
          <a:xfrm>
            <a:off x="1105796" y="380111"/>
            <a:ext cx="2000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solidFill>
                  <a:srgbClr val="2F2A2B"/>
                </a:solidFill>
                <a:latin typeface="Times" charset="0"/>
              </a:rPr>
              <a:t>PRL 118, 121101</a:t>
            </a:r>
          </a:p>
        </p:txBody>
      </p:sp>
    </p:spTree>
    <p:extLst>
      <p:ext uri="{BB962C8B-B14F-4D97-AF65-F5344CB8AC3E}">
        <p14:creationId xmlns:p14="http://schemas.microsoft.com/office/powerpoint/2010/main" val="4148064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6CBA21-B1ED-3F43-8EF2-BE5030A9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725" y="-46389"/>
            <a:ext cx="8019737" cy="1182055"/>
          </a:xfrm>
        </p:spPr>
        <p:txBody>
          <a:bodyPr>
            <a:normAutofit/>
          </a:bodyPr>
          <a:lstStyle/>
          <a:p>
            <a:r>
              <a:rPr lang="en-IT" sz="3290" i="1" dirty="0"/>
              <a:t>SEGNALI E RUMORI: TEORIA E PRATICA</a:t>
            </a:r>
            <a:br>
              <a:rPr lang="en-IT" sz="3290" i="1" dirty="0"/>
            </a:br>
            <a:endParaRPr lang="en-IT" sz="3290" i="1" dirty="0"/>
          </a:p>
        </p:txBody>
      </p:sp>
      <p:pic>
        <p:nvPicPr>
          <p:cNvPr id="4101" name="Picture 5">
            <a:extLst>
              <a:ext uri="{FF2B5EF4-FFF2-40B4-BE49-F238E27FC236}">
                <a16:creationId xmlns:a16="http://schemas.microsoft.com/office/drawing/2014/main" id="{48503EED-4E7A-0843-B437-9A083BC20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50" y="544639"/>
            <a:ext cx="3197025" cy="172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>
            <a:extLst>
              <a:ext uri="{FF2B5EF4-FFF2-40B4-BE49-F238E27FC236}">
                <a16:creationId xmlns:a16="http://schemas.microsoft.com/office/drawing/2014/main" id="{236E8B1E-12A9-5944-B052-1617B8445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370" y="1063625"/>
            <a:ext cx="3197026" cy="184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56752C-65C2-FE4D-AFFA-9DB9D52DD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7270" y="3203494"/>
            <a:ext cx="2935663" cy="22770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A2E29E-D565-1F4E-B3B0-D34330C5F0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068" y="2508273"/>
            <a:ext cx="4290932" cy="339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784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6CBA21-B1ED-3F43-8EF2-BE5030A9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051" y="25563"/>
            <a:ext cx="8019737" cy="940339"/>
          </a:xfrm>
        </p:spPr>
        <p:txBody>
          <a:bodyPr>
            <a:normAutofit/>
          </a:bodyPr>
          <a:lstStyle/>
          <a:p>
            <a:r>
              <a:rPr lang="en-IT" sz="3290" i="1" dirty="0"/>
              <a:t>Rumore: </a:t>
            </a:r>
            <a:r>
              <a:rPr lang="en-IT" sz="3290" i="1" cap="none" dirty="0"/>
              <a:t>blu</a:t>
            </a:r>
            <a:r>
              <a:rPr lang="en-IT" sz="3290" i="1" dirty="0"/>
              <a:t>. </a:t>
            </a:r>
            <a:r>
              <a:rPr lang="en-GB" sz="3290" i="1" dirty="0"/>
              <a:t>S</a:t>
            </a:r>
            <a:r>
              <a:rPr lang="en-IT" sz="3290" i="1" dirty="0"/>
              <a:t>egnale: </a:t>
            </a:r>
            <a:r>
              <a:rPr lang="en-IT" sz="3290" i="1" cap="none" dirty="0"/>
              <a:t>rosso</a:t>
            </a:r>
            <a:endParaRPr lang="en-IT" sz="329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A2E29E-D565-1F4E-B3B0-D34330C5F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0" y="1217115"/>
            <a:ext cx="4290932" cy="33990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69FB13-928B-804E-826C-5D77CE48C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070" y="1302158"/>
            <a:ext cx="4135393" cy="32290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BA9866-D890-7B42-9700-ACE3CE9A63DD}"/>
              </a:ext>
            </a:extLst>
          </p:cNvPr>
          <p:cNvSpPr txBox="1"/>
          <p:nvPr/>
        </p:nvSpPr>
        <p:spPr>
          <a:xfrm>
            <a:off x="1603183" y="5722716"/>
            <a:ext cx="5264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3600" dirty="0"/>
              <a:t>Come si fa a vederlo 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A29A0-B148-634E-AABA-72202F5C3FC9}"/>
              </a:ext>
            </a:extLst>
          </p:cNvPr>
          <p:cNvSpPr txBox="1"/>
          <p:nvPr/>
        </p:nvSpPr>
        <p:spPr>
          <a:xfrm>
            <a:off x="5836920" y="4616207"/>
            <a:ext cx="274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dirty="0"/>
              <a:t>ZOOM del precedente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C385B-D26B-214D-B397-2EDFBC1EE8C4}"/>
              </a:ext>
            </a:extLst>
          </p:cNvPr>
          <p:cNvSpPr txBox="1"/>
          <p:nvPr/>
        </p:nvSpPr>
        <p:spPr>
          <a:xfrm>
            <a:off x="915725" y="4800873"/>
            <a:ext cx="2289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dirty="0"/>
              <a:t>Tempi fra 0 e 140 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C8FD14-BC58-5744-AF9D-F87FD6082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958" y="5440681"/>
            <a:ext cx="1046364" cy="107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0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E806D-C937-4628-B5B6-EEDBB35F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092" y="171941"/>
            <a:ext cx="8029555" cy="878889"/>
          </a:xfrm>
        </p:spPr>
        <p:txBody>
          <a:bodyPr>
            <a:normAutofit/>
          </a:bodyPr>
          <a:lstStyle/>
          <a:p>
            <a:pPr algn="ctr"/>
            <a:r>
              <a:rPr lang="en-US" sz="4800" b="1" cap="none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US" sz="48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segnali</a:t>
            </a:r>
            <a:endParaRPr lang="en-US" sz="48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D04176-2B13-4DE3-A0D2-B6EC12C83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19</a:t>
            </a:fld>
            <a:endParaRPr lang="en-US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8C3567CD-6C72-4A60-A4B3-6FDF0D1E8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8707" y="2296090"/>
            <a:ext cx="98272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287B780-4DA0-4B8D-95FF-76DEC9B86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124406"/>
              </p:ext>
            </p:extLst>
          </p:nvPr>
        </p:nvGraphicFramePr>
        <p:xfrm>
          <a:off x="415015" y="1578219"/>
          <a:ext cx="4925086" cy="784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" name="Equation" r:id="rId3" imgW="1688760" imgH="241200" progId="Equation.DSMT4">
                  <p:embed/>
                </p:oleObj>
              </mc:Choice>
              <mc:Fallback>
                <p:oleObj name="Equation" r:id="rId3" imgW="1688760" imgH="2412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287B780-4DA0-4B8D-95FF-76DEC9B866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015" y="1578219"/>
                        <a:ext cx="4925086" cy="7847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F405A27-FF38-4EAC-89EB-570D3DFF90D8}"/>
              </a:ext>
            </a:extLst>
          </p:cNvPr>
          <p:cNvSpPr txBox="1"/>
          <p:nvPr/>
        </p:nvSpPr>
        <p:spPr>
          <a:xfrm>
            <a:off x="5663568" y="1739130"/>
            <a:ext cx="216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Nel continuo</a:t>
            </a: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D3766008-CE7F-4815-AA11-44C9580BA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013" y="3100477"/>
            <a:ext cx="158877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8763F50C-7089-4B56-AB63-2801FA113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607" y="3917218"/>
            <a:ext cx="1244675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1FE5165-D944-4251-94A2-FF7F440F50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212664"/>
              </p:ext>
            </p:extLst>
          </p:nvPr>
        </p:nvGraphicFramePr>
        <p:xfrm>
          <a:off x="603422" y="3384932"/>
          <a:ext cx="3099491" cy="670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2" name="Equation" r:id="rId5" imgW="1244520" imgH="228600" progId="Equation.DSMT4">
                  <p:embed/>
                </p:oleObj>
              </mc:Choice>
              <mc:Fallback>
                <p:oleObj name="Equation" r:id="rId5" imgW="1244520" imgH="228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1FE5165-D944-4251-94A2-FF7F440F50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22" y="3384932"/>
                        <a:ext cx="3099491" cy="6707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1D2EF981-F0A9-4BF2-B390-45B6BCFD26A8}"/>
              </a:ext>
            </a:extLst>
          </p:cNvPr>
          <p:cNvSpPr txBox="1"/>
          <p:nvPr/>
        </p:nvSpPr>
        <p:spPr>
          <a:xfrm>
            <a:off x="5022504" y="3532229"/>
            <a:ext cx="3567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      </a:t>
            </a:r>
            <a:r>
              <a:rPr lang="en-US" sz="2400" b="1" dirty="0" err="1"/>
              <a:t>Segnali</a:t>
            </a:r>
            <a:r>
              <a:rPr lang="en-US" sz="2400" b="1" dirty="0"/>
              <a:t> </a:t>
            </a:r>
            <a:r>
              <a:rPr lang="en-US" sz="2400" b="1" dirty="0" err="1"/>
              <a:t>campionati</a:t>
            </a:r>
            <a:endParaRPr lang="en-US" sz="2400" b="1" dirty="0"/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68100AB7-C220-4CD7-9FC5-B82F9DF17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608" y="3951506"/>
            <a:ext cx="11400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1D51431-55B5-4F2B-BDD2-949A99EB6D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54452"/>
              </p:ext>
            </p:extLst>
          </p:nvPr>
        </p:nvGraphicFramePr>
        <p:xfrm>
          <a:off x="582199" y="4721522"/>
          <a:ext cx="2433717" cy="887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3"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1D51431-55B5-4F2B-BDD2-949A99EB6D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199" y="4721522"/>
                        <a:ext cx="2433717" cy="887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4">
            <a:extLst>
              <a:ext uri="{FF2B5EF4-FFF2-40B4-BE49-F238E27FC236}">
                <a16:creationId xmlns:a16="http://schemas.microsoft.com/office/drawing/2014/main" id="{3293FF90-E4D5-4FB5-9D03-EA862DB37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0867" y="4012513"/>
            <a:ext cx="110918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0734A83-40E3-4FFF-BC6A-BA2F7F153C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111436"/>
              </p:ext>
            </p:extLst>
          </p:nvPr>
        </p:nvGraphicFramePr>
        <p:xfrm>
          <a:off x="5022504" y="4579206"/>
          <a:ext cx="1723558" cy="1129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4" name="Equation" r:id="rId9" imgW="507960" imgH="393480" progId="Equation.DSMT4">
                  <p:embed/>
                </p:oleObj>
              </mc:Choice>
              <mc:Fallback>
                <p:oleObj name="Equation" r:id="rId9" imgW="507960" imgH="3934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0734A83-40E3-4FFF-BC6A-BA2F7F153C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504" y="4579206"/>
                        <a:ext cx="1723558" cy="1129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FA821712-F4C3-9344-ABB2-BBA0B9A0F8AE}"/>
              </a:ext>
            </a:extLst>
          </p:cNvPr>
          <p:cNvSpPr/>
          <p:nvPr/>
        </p:nvSpPr>
        <p:spPr>
          <a:xfrm>
            <a:off x="39447" y="5905386"/>
            <a:ext cx="4227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</a:t>
            </a:r>
            <a:r>
              <a:rPr lang="en-US" sz="2400" b="1" dirty="0"/>
              <a:t>Tempo di </a:t>
            </a:r>
            <a:r>
              <a:rPr lang="en-US" sz="2400" b="1" dirty="0" err="1"/>
              <a:t>campionamento</a:t>
            </a:r>
            <a:endParaRPr lang="en-IT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7FF31E-0AC2-4448-BD41-963E3B48BE26}"/>
              </a:ext>
            </a:extLst>
          </p:cNvPr>
          <p:cNvSpPr/>
          <p:nvPr/>
        </p:nvSpPr>
        <p:spPr>
          <a:xfrm>
            <a:off x="4345865" y="5871098"/>
            <a:ext cx="4703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/>
              <a:t>Frequenza</a:t>
            </a:r>
            <a:r>
              <a:rPr lang="en-US" sz="2400" b="1" dirty="0"/>
              <a:t> di </a:t>
            </a:r>
            <a:r>
              <a:rPr lang="en-US" sz="2400" b="1" dirty="0" err="1"/>
              <a:t>campionamento</a:t>
            </a:r>
            <a:endParaRPr lang="en-IT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4C67DF-3164-0147-9A75-BA95915FFB3C}"/>
              </a:ext>
            </a:extLst>
          </p:cNvPr>
          <p:cNvSpPr/>
          <p:nvPr/>
        </p:nvSpPr>
        <p:spPr>
          <a:xfrm>
            <a:off x="39447" y="4440706"/>
            <a:ext cx="4306418" cy="2232810"/>
          </a:xfrm>
          <a:prstGeom prst="rect">
            <a:avLst/>
          </a:prstGeom>
          <a:noFill/>
          <a:ln w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9F6F3FA-C7B9-6542-B93B-08570F6538E0}"/>
              </a:ext>
            </a:extLst>
          </p:cNvPr>
          <p:cNvSpPr/>
          <p:nvPr/>
        </p:nvSpPr>
        <p:spPr>
          <a:xfrm>
            <a:off x="4361973" y="4526180"/>
            <a:ext cx="4687423" cy="2161206"/>
          </a:xfrm>
          <a:prstGeom prst="rect">
            <a:avLst/>
          </a:prstGeom>
          <a:noFill/>
          <a:ln w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750150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76" y="15326"/>
            <a:ext cx="887506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Picture 3" descr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851" y="4979932"/>
            <a:ext cx="1863873" cy="1274132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Rectangle 1"/>
          <p:cNvSpPr/>
          <p:nvPr/>
        </p:nvSpPr>
        <p:spPr>
          <a:xfrm>
            <a:off x="936517" y="431341"/>
            <a:ext cx="7539905" cy="548292"/>
          </a:xfrm>
          <a:prstGeom prst="rect">
            <a:avLst/>
          </a:prstGeom>
          <a:solidFill>
            <a:srgbClr val="222222"/>
          </a:solidFill>
          <a:ln w="47625">
            <a:solidFill>
              <a:srgbClr val="434343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it-IT" sz="3094" dirty="0">
                <a:solidFill>
                  <a:schemeClr val="tx1"/>
                </a:solidFill>
              </a:rPr>
              <a:t>Lo spettro di onde gravitazionali</a:t>
            </a:r>
          </a:p>
        </p:txBody>
      </p:sp>
      <p:sp>
        <p:nvSpPr>
          <p:cNvPr id="210" name="Rectangle 2"/>
          <p:cNvSpPr/>
          <p:nvPr/>
        </p:nvSpPr>
        <p:spPr>
          <a:xfrm>
            <a:off x="727535" y="1297642"/>
            <a:ext cx="1201626" cy="786370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>
              <a:defRPr sz="2200">
                <a:solidFill>
                  <a:srgbClr val="FFFFFF"/>
                </a:solidFill>
              </a:defRPr>
            </a:pPr>
            <a:r>
              <a:rPr lang="it-IT" sz="1547" dirty="0"/>
              <a:t>f</a:t>
            </a:r>
            <a:r>
              <a:rPr sz="1547" dirty="0" err="1"/>
              <a:t>ondo</a:t>
            </a:r>
            <a:r>
              <a:rPr sz="1547" dirty="0"/>
              <a:t> </a:t>
            </a:r>
            <a:r>
              <a:rPr sz="1547" dirty="0" err="1"/>
              <a:t>stocastico</a:t>
            </a:r>
            <a:endParaRPr sz="1547" b="1" dirty="0">
              <a:latin typeface="+mj-lt"/>
              <a:ea typeface="+mj-ea"/>
              <a:cs typeface="+mj-cs"/>
              <a:sym typeface="Helvetica Neue"/>
            </a:endParaRPr>
          </a:p>
          <a:p>
            <a:pPr>
              <a:defRPr sz="2200">
                <a:solidFill>
                  <a:srgbClr val="FFFFFF"/>
                </a:solidFill>
              </a:defRPr>
            </a:pPr>
            <a:r>
              <a:rPr sz="1547" dirty="0" err="1"/>
              <a:t>primordiale</a:t>
            </a:r>
            <a:endParaRPr sz="1547" dirty="0"/>
          </a:p>
        </p:txBody>
      </p:sp>
      <p:sp>
        <p:nvSpPr>
          <p:cNvPr id="211" name="Rectangle 5"/>
          <p:cNvSpPr/>
          <p:nvPr/>
        </p:nvSpPr>
        <p:spPr>
          <a:xfrm>
            <a:off x="2458954" y="1136828"/>
            <a:ext cx="1099762" cy="54829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s</a:t>
            </a:r>
            <a:r>
              <a:rPr sz="1547" dirty="0" err="1"/>
              <a:t>tringhe</a:t>
            </a:r>
            <a:r>
              <a:rPr sz="1547" dirty="0"/>
              <a:t> </a:t>
            </a:r>
            <a:r>
              <a:rPr sz="1547" dirty="0" err="1"/>
              <a:t>cosmiche</a:t>
            </a:r>
            <a:endParaRPr sz="1547" dirty="0"/>
          </a:p>
        </p:txBody>
      </p:sp>
      <p:sp>
        <p:nvSpPr>
          <p:cNvPr id="212" name="Rectangle 6"/>
          <p:cNvSpPr/>
          <p:nvPr/>
        </p:nvSpPr>
        <p:spPr>
          <a:xfrm>
            <a:off x="4385886" y="1198446"/>
            <a:ext cx="1586666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/>
              <a:t>c</a:t>
            </a:r>
            <a:r>
              <a:rPr sz="1547" dirty="0" err="1"/>
              <a:t>oalescenze</a:t>
            </a:r>
            <a:endParaRPr sz="1547" dirty="0"/>
          </a:p>
        </p:txBody>
      </p:sp>
      <p:sp>
        <p:nvSpPr>
          <p:cNvPr id="213" name="Rectangle 7"/>
          <p:cNvSpPr/>
          <p:nvPr/>
        </p:nvSpPr>
        <p:spPr>
          <a:xfrm>
            <a:off x="5851437" y="3139404"/>
            <a:ext cx="1669556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/>
              <a:t>c</a:t>
            </a:r>
            <a:r>
              <a:rPr sz="1547" dirty="0" err="1"/>
              <a:t>oalescenze</a:t>
            </a:r>
            <a:endParaRPr sz="1547" dirty="0"/>
          </a:p>
        </p:txBody>
      </p:sp>
      <p:sp>
        <p:nvSpPr>
          <p:cNvPr id="214" name="Rectangle 8"/>
          <p:cNvSpPr/>
          <p:nvPr/>
        </p:nvSpPr>
        <p:spPr>
          <a:xfrm>
            <a:off x="7657601" y="3103494"/>
            <a:ext cx="1099762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p</a:t>
            </a:r>
            <a:r>
              <a:rPr sz="1547" dirty="0" err="1"/>
              <a:t>ulsar</a:t>
            </a:r>
            <a:endParaRPr sz="1547" dirty="0"/>
          </a:p>
        </p:txBody>
      </p:sp>
      <p:sp>
        <p:nvSpPr>
          <p:cNvPr id="215" name="Rectangle 9"/>
          <p:cNvSpPr/>
          <p:nvPr/>
        </p:nvSpPr>
        <p:spPr>
          <a:xfrm>
            <a:off x="7817962" y="1088587"/>
            <a:ext cx="1290118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s</a:t>
            </a:r>
            <a:r>
              <a:rPr sz="1547" dirty="0" err="1"/>
              <a:t>upernovae</a:t>
            </a:r>
            <a:endParaRPr sz="1547" dirty="0"/>
          </a:p>
        </p:txBody>
      </p:sp>
      <p:sp>
        <p:nvSpPr>
          <p:cNvPr id="216" name="Rectangle 10"/>
          <p:cNvSpPr/>
          <p:nvPr/>
        </p:nvSpPr>
        <p:spPr>
          <a:xfrm>
            <a:off x="5191900" y="4033272"/>
            <a:ext cx="1470109" cy="54829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r</a:t>
            </a:r>
            <a:r>
              <a:rPr sz="1547" dirty="0" err="1"/>
              <a:t>ivelatori</a:t>
            </a:r>
            <a:r>
              <a:rPr sz="1547" dirty="0"/>
              <a:t> </a:t>
            </a:r>
            <a:r>
              <a:rPr sz="1547" dirty="0" err="1"/>
              <a:t>spaziali</a:t>
            </a:r>
            <a:endParaRPr sz="1547" dirty="0"/>
          </a:p>
        </p:txBody>
      </p:sp>
      <p:sp>
        <p:nvSpPr>
          <p:cNvPr id="217" name="Rectangle 11"/>
          <p:cNvSpPr/>
          <p:nvPr/>
        </p:nvSpPr>
        <p:spPr>
          <a:xfrm>
            <a:off x="6886025" y="4033287"/>
            <a:ext cx="2031699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r</a:t>
            </a:r>
            <a:r>
              <a:rPr sz="1547" dirty="0" err="1"/>
              <a:t>ivelatori</a:t>
            </a:r>
            <a:r>
              <a:rPr sz="1547" dirty="0"/>
              <a:t> </a:t>
            </a:r>
            <a:r>
              <a:rPr sz="1547" dirty="0" err="1"/>
              <a:t>terrestri</a:t>
            </a:r>
            <a:endParaRPr sz="1547" dirty="0"/>
          </a:p>
        </p:txBody>
      </p:sp>
      <p:sp>
        <p:nvSpPr>
          <p:cNvPr id="218" name="Rectangle 12"/>
          <p:cNvSpPr/>
          <p:nvPr/>
        </p:nvSpPr>
        <p:spPr>
          <a:xfrm>
            <a:off x="3223099" y="3745139"/>
            <a:ext cx="1099762" cy="786370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sz="1547" dirty="0"/>
              <a:t>Pulsar </a:t>
            </a:r>
            <a:r>
              <a:rPr lang="it-IT" sz="1547" dirty="0"/>
              <a:t>t</a:t>
            </a:r>
            <a:r>
              <a:rPr sz="1547" dirty="0" err="1"/>
              <a:t>iming</a:t>
            </a:r>
            <a:r>
              <a:rPr sz="1547" dirty="0"/>
              <a:t> </a:t>
            </a:r>
            <a:r>
              <a:rPr lang="it-IT" sz="1547" dirty="0"/>
              <a:t>a</a:t>
            </a:r>
            <a:r>
              <a:rPr sz="1547" dirty="0" err="1"/>
              <a:t>rray</a:t>
            </a:r>
            <a:endParaRPr sz="1547" dirty="0"/>
          </a:p>
        </p:txBody>
      </p:sp>
      <p:sp>
        <p:nvSpPr>
          <p:cNvPr id="219" name="Rectangle 13"/>
          <p:cNvSpPr/>
          <p:nvPr/>
        </p:nvSpPr>
        <p:spPr>
          <a:xfrm>
            <a:off x="3876877" y="2918195"/>
            <a:ext cx="1998399" cy="54829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/>
              <a:t>b</a:t>
            </a:r>
            <a:r>
              <a:rPr sz="1547" dirty="0" err="1"/>
              <a:t>uchi</a:t>
            </a:r>
            <a:r>
              <a:rPr sz="1547" dirty="0"/>
              <a:t> </a:t>
            </a:r>
            <a:r>
              <a:rPr sz="1547" dirty="0" err="1"/>
              <a:t>neri</a:t>
            </a:r>
            <a:r>
              <a:rPr sz="1547" dirty="0"/>
              <a:t> </a:t>
            </a:r>
            <a:r>
              <a:rPr sz="1547" dirty="0" err="1"/>
              <a:t>supermassivi</a:t>
            </a:r>
            <a:endParaRPr sz="1547" dirty="0"/>
          </a:p>
        </p:txBody>
      </p:sp>
      <p:sp>
        <p:nvSpPr>
          <p:cNvPr id="220" name="Rectangle 14"/>
          <p:cNvSpPr/>
          <p:nvPr/>
        </p:nvSpPr>
        <p:spPr>
          <a:xfrm>
            <a:off x="6040027" y="2055358"/>
            <a:ext cx="1531207" cy="31021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/>
              <a:t>c</a:t>
            </a:r>
            <a:r>
              <a:rPr sz="1547" dirty="0" err="1"/>
              <a:t>oalescenze</a:t>
            </a:r>
            <a:endParaRPr sz="1547" dirty="0"/>
          </a:p>
        </p:txBody>
      </p:sp>
      <p:sp>
        <p:nvSpPr>
          <p:cNvPr id="221" name="Rectangle 15"/>
          <p:cNvSpPr/>
          <p:nvPr/>
        </p:nvSpPr>
        <p:spPr>
          <a:xfrm>
            <a:off x="386637" y="4272743"/>
            <a:ext cx="1440660" cy="54829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5719" tIns="35719" rIns="35719" bIns="35719" anchor="ctr">
            <a:spAutoFit/>
          </a:bodyPr>
          <a:lstStyle>
            <a:lvl1pPr>
              <a:defRPr sz="2200">
                <a:solidFill>
                  <a:srgbClr val="FFFFFF"/>
                </a:solidFill>
              </a:defRPr>
            </a:lvl1pPr>
          </a:lstStyle>
          <a:p>
            <a:r>
              <a:rPr lang="it-IT" sz="1547" dirty="0" err="1"/>
              <a:t>r</a:t>
            </a:r>
            <a:r>
              <a:rPr sz="1547" dirty="0"/>
              <a:t>et</a:t>
            </a:r>
            <a:r>
              <a:rPr lang="it-IT" sz="1547" dirty="0"/>
              <a:t>e</a:t>
            </a:r>
            <a:r>
              <a:rPr sz="1547" dirty="0"/>
              <a:t> di </a:t>
            </a:r>
            <a:r>
              <a:rPr sz="1547" dirty="0" err="1"/>
              <a:t>radiotelescopi</a:t>
            </a:r>
            <a:endParaRPr sz="1547" dirty="0"/>
          </a:p>
        </p:txBody>
      </p:sp>
      <p:sp>
        <p:nvSpPr>
          <p:cNvPr id="222" name="Rectangle 16"/>
          <p:cNvSpPr/>
          <p:nvPr/>
        </p:nvSpPr>
        <p:spPr>
          <a:xfrm>
            <a:off x="201263" y="3728270"/>
            <a:ext cx="8716461" cy="282690"/>
          </a:xfrm>
          <a:prstGeom prst="rect">
            <a:avLst/>
          </a:prstGeom>
          <a:solidFill>
            <a:srgbClr val="222222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2200">
                <a:solidFill>
                  <a:srgbClr val="FFFFFF"/>
                </a:solidFill>
              </a:defRPr>
            </a:pPr>
            <a:endParaRPr sz="1547"/>
          </a:p>
        </p:txBody>
      </p:sp>
    </p:spTree>
    <p:extLst>
      <p:ext uri="{BB962C8B-B14F-4D97-AF65-F5344CB8AC3E}">
        <p14:creationId xmlns:p14="http://schemas.microsoft.com/office/powerpoint/2010/main" val="2707999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E806D-C937-4628-B5B6-EEDBB35F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4" y="241609"/>
            <a:ext cx="7053542" cy="643908"/>
          </a:xfrm>
        </p:spPr>
        <p:txBody>
          <a:bodyPr>
            <a:noAutofit/>
          </a:bodyPr>
          <a:lstStyle/>
          <a:p>
            <a:pPr algn="ctr"/>
            <a:r>
              <a:rPr lang="en-US" sz="4400" b="1" cap="none" dirty="0" err="1">
                <a:latin typeface="Arial" panose="020B0604020202020204" pitchFamily="34" charset="0"/>
                <a:cs typeface="Arial" panose="020B0604020202020204" pitchFamily="34" charset="0"/>
              </a:rPr>
              <a:t>Esempi</a:t>
            </a:r>
            <a:endParaRPr lang="en-US" sz="4400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989DC4-5F79-40AA-82C2-C02C7890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20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FBDEF7-E3F3-443D-93E5-FD61533E0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6706" y="2066097"/>
            <a:ext cx="125324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B7B6160-7D1C-4FF0-A67C-5D4785DA36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327930"/>
              </p:ext>
            </p:extLst>
          </p:nvPr>
        </p:nvGraphicFramePr>
        <p:xfrm>
          <a:off x="1547983" y="1811786"/>
          <a:ext cx="1477582" cy="4840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" name="Equation" r:id="rId4" imgW="507960" imgH="203040" progId="Equation.DSMT4">
                  <p:embed/>
                </p:oleObj>
              </mc:Choice>
              <mc:Fallback>
                <p:oleObj name="Equation" r:id="rId4" imgW="507960" imgH="2030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7B6160-7D1C-4FF0-A67C-5D4785DA36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983" y="1811786"/>
                        <a:ext cx="1477582" cy="4840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8502AAF-835B-4671-B39E-6E76C398F3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137148"/>
              </p:ext>
            </p:extLst>
          </p:nvPr>
        </p:nvGraphicFramePr>
        <p:xfrm>
          <a:off x="5981075" y="1765650"/>
          <a:ext cx="852862" cy="650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" name="Equation" r:id="rId6" imgW="380880" imgH="228600" progId="Equation.DSMT4">
                  <p:embed/>
                </p:oleObj>
              </mc:Choice>
              <mc:Fallback>
                <p:oleObj name="Equation" r:id="rId6" imgW="380880" imgH="228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8502AAF-835B-4671-B39E-6E76C398F3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075" y="1765650"/>
                        <a:ext cx="852862" cy="650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5CC6FF04-D21E-453B-A23A-320C3002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5309" y="2716144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BCF9C912-D401-4DB1-837A-3B3804209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4838" y="274236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A32734A1-3A4A-4674-90DC-9B1927957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583" y="356766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D5E96FF-8FDB-4413-A8C6-40C0A3E7C6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738640"/>
              </p:ext>
            </p:extLst>
          </p:nvPr>
        </p:nvGraphicFramePr>
        <p:xfrm>
          <a:off x="1756808" y="2689396"/>
          <a:ext cx="1034518" cy="789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" name="Equation" r:id="rId8" imgW="317160" imgH="253800" progId="Equation.DSMT4">
                  <p:embed/>
                </p:oleObj>
              </mc:Choice>
              <mc:Fallback>
                <p:oleObj name="Equation" r:id="rId8" imgW="31716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D5E96FF-8FDB-4413-A8C6-40C0A3E7C6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808" y="2689396"/>
                        <a:ext cx="1034518" cy="7895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2">
            <a:extLst>
              <a:ext uri="{FF2B5EF4-FFF2-40B4-BE49-F238E27FC236}">
                <a16:creationId xmlns:a16="http://schemas.microsoft.com/office/drawing/2014/main" id="{6C4DB22C-0278-4BE2-9B74-28EF265EA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4838" y="3459084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855E15D-42E0-4D69-AF7B-E56AC87677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599641"/>
              </p:ext>
            </p:extLst>
          </p:nvPr>
        </p:nvGraphicFramePr>
        <p:xfrm>
          <a:off x="5183176" y="2653447"/>
          <a:ext cx="2083898" cy="943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8" name="Equation" r:id="rId10" imgW="1028520" imgH="482400" progId="Equation.DSMT4">
                  <p:embed/>
                </p:oleObj>
              </mc:Choice>
              <mc:Fallback>
                <p:oleObj name="Equation" r:id="rId10" imgW="1028520" imgH="482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855E15D-42E0-4D69-AF7B-E56AC87677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3176" y="2653447"/>
                        <a:ext cx="2083898" cy="9436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4">
            <a:extLst>
              <a:ext uri="{FF2B5EF4-FFF2-40B4-BE49-F238E27FC236}">
                <a16:creationId xmlns:a16="http://schemas.microsoft.com/office/drawing/2014/main" id="{5E788355-C645-4F38-A1A3-6A04E7CCA8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7416" y="428344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0293D01-D8CA-4EDF-A8E6-89328720A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55812"/>
              </p:ext>
            </p:extLst>
          </p:nvPr>
        </p:nvGraphicFramePr>
        <p:xfrm>
          <a:off x="482852" y="4134973"/>
          <a:ext cx="3933635" cy="519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9" name="Equation" r:id="rId12" imgW="1346040" imgH="203040" progId="Equation.DSMT4">
                  <p:embed/>
                </p:oleObj>
              </mc:Choice>
              <mc:Fallback>
                <p:oleObj name="Equation" r:id="rId12" imgW="1346040" imgH="2030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0293D01-D8CA-4EDF-A8E6-89328720A0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852" y="4134973"/>
                        <a:ext cx="3933635" cy="5190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6">
            <a:extLst>
              <a:ext uri="{FF2B5EF4-FFF2-40B4-BE49-F238E27FC236}">
                <a16:creationId xmlns:a16="http://schemas.microsoft.com/office/drawing/2014/main" id="{D8638853-E88F-4530-9AB0-24572AE34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289" y="4310600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53D1D51-985B-44EE-9D22-9D7143247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768333"/>
              </p:ext>
            </p:extLst>
          </p:nvPr>
        </p:nvGraphicFramePr>
        <p:xfrm>
          <a:off x="4809499" y="4054391"/>
          <a:ext cx="3525502" cy="680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0" name="Equation" r:id="rId14" imgW="1434960" imgH="228600" progId="Equation.DSMT4">
                  <p:embed/>
                </p:oleObj>
              </mc:Choice>
              <mc:Fallback>
                <p:oleObj name="Equation" r:id="rId14" imgW="1434960" imgH="228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53D1D51-985B-44EE-9D22-9D71432478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9499" y="4054391"/>
                        <a:ext cx="3525502" cy="6801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8">
            <a:extLst>
              <a:ext uri="{FF2B5EF4-FFF2-40B4-BE49-F238E27FC236}">
                <a16:creationId xmlns:a16="http://schemas.microsoft.com/office/drawing/2014/main" id="{3501AA65-A7EA-4261-8D47-A99C27AE9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758" y="4837766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FE6D34B-4829-414D-ABD3-CFFB7086E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6591"/>
              </p:ext>
            </p:extLst>
          </p:nvPr>
        </p:nvGraphicFramePr>
        <p:xfrm>
          <a:off x="316582" y="5270775"/>
          <a:ext cx="3957977" cy="97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1" name="Equation" r:id="rId16" imgW="2031840" imgH="431640" progId="Equation.DSMT4">
                  <p:embed/>
                </p:oleObj>
              </mc:Choice>
              <mc:Fallback>
                <p:oleObj name="Equation" r:id="rId16" imgW="2031840" imgH="4316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FE6D34B-4829-414D-ABD3-CFFB7086E3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82" y="5270775"/>
                        <a:ext cx="3957977" cy="9718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0">
            <a:extLst>
              <a:ext uri="{FF2B5EF4-FFF2-40B4-BE49-F238E27FC236}">
                <a16:creationId xmlns:a16="http://schemas.microsoft.com/office/drawing/2014/main" id="{3473BDE8-5063-49D4-9239-CA2097779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289" y="487347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FF9C0B5-D580-43F3-81A6-B86005509C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123671"/>
              </p:ext>
            </p:extLst>
          </p:nvPr>
        </p:nvGraphicFramePr>
        <p:xfrm>
          <a:off x="4869443" y="5257602"/>
          <a:ext cx="3745924" cy="981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2" name="Equation" r:id="rId18" imgW="2323800" imgH="431640" progId="Equation.DSMT4">
                  <p:embed/>
                </p:oleObj>
              </mc:Choice>
              <mc:Fallback>
                <p:oleObj name="Equation" r:id="rId18" imgW="2323800" imgH="4316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FF9C0B5-D580-43F3-81A6-B86005509C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9443" y="5257602"/>
                        <a:ext cx="3745924" cy="981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14692BB4-8CF7-4309-9E54-ACBCB5344033}"/>
              </a:ext>
            </a:extLst>
          </p:cNvPr>
          <p:cNvSpPr txBox="1"/>
          <p:nvPr/>
        </p:nvSpPr>
        <p:spPr>
          <a:xfrm>
            <a:off x="5772150" y="1233591"/>
            <a:ext cx="1734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Discreto</a:t>
            </a:r>
            <a:endParaRPr lang="en-US" sz="24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8DECFB6-C253-447B-93DF-3095E99B81EB}"/>
              </a:ext>
            </a:extLst>
          </p:cNvPr>
          <p:cNvSpPr txBox="1"/>
          <p:nvPr/>
        </p:nvSpPr>
        <p:spPr>
          <a:xfrm>
            <a:off x="1453952" y="1184308"/>
            <a:ext cx="1734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Continuo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F7C130D-D748-6E4F-A0FD-1B20017676DB}"/>
              </a:ext>
            </a:extLst>
          </p:cNvPr>
          <p:cNvSpPr/>
          <p:nvPr/>
        </p:nvSpPr>
        <p:spPr>
          <a:xfrm>
            <a:off x="39447" y="1039906"/>
            <a:ext cx="4481554" cy="5633610"/>
          </a:xfrm>
          <a:prstGeom prst="rect">
            <a:avLst/>
          </a:prstGeom>
          <a:noFill/>
          <a:ln w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6E2BBFE-93E6-1644-935E-44A18FB8D939}"/>
              </a:ext>
            </a:extLst>
          </p:cNvPr>
          <p:cNvSpPr/>
          <p:nvPr/>
        </p:nvSpPr>
        <p:spPr>
          <a:xfrm>
            <a:off x="4623000" y="1042838"/>
            <a:ext cx="4306418" cy="5676559"/>
          </a:xfrm>
          <a:prstGeom prst="rect">
            <a:avLst/>
          </a:prstGeom>
          <a:noFill/>
          <a:ln w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157286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0EB46-7DC6-CB43-B5A6-6789AD00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52" y="214631"/>
            <a:ext cx="8341895" cy="787400"/>
          </a:xfrm>
        </p:spPr>
        <p:txBody>
          <a:bodyPr>
            <a:normAutofit/>
          </a:bodyPr>
          <a:lstStyle/>
          <a:p>
            <a:r>
              <a:rPr lang="en-IT" sz="3200" cap="none" dirty="0"/>
              <a:t>Ecco </a:t>
            </a:r>
            <a:r>
              <a:rPr lang="en-GB" sz="3200" cap="none" dirty="0"/>
              <a:t>i </a:t>
            </a:r>
            <a:r>
              <a:rPr lang="en-IT" sz="3200" cap="none" dirty="0"/>
              <a:t>primi esempi di base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8B7E403-A160-9442-BB1E-6AE43E22EC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524" y="1051427"/>
            <a:ext cx="6007100" cy="787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A5F13C-CEFD-5041-8B72-E83D50E57AEF}"/>
              </a:ext>
            </a:extLst>
          </p:cNvPr>
          <p:cNvSpPr/>
          <p:nvPr/>
        </p:nvSpPr>
        <p:spPr>
          <a:xfrm>
            <a:off x="200524" y="2163929"/>
            <a:ext cx="7748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hlinkClick r:id="rId3"/>
              </a:rPr>
              <a:t>Primo esempio: sinusoidi e sinusodi smorzate</a:t>
            </a:r>
            <a:endParaRPr lang="en-IT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7F23CA-03E0-5D43-87EF-17246C091B3C}"/>
              </a:ext>
            </a:extLst>
          </p:cNvPr>
          <p:cNvSpPr/>
          <p:nvPr/>
        </p:nvSpPr>
        <p:spPr>
          <a:xfrm>
            <a:off x="401052" y="3418733"/>
            <a:ext cx="774833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import </a:t>
            </a:r>
            <a:r>
              <a:rPr lang="en-GB" dirty="0" err="1"/>
              <a:t>numpy</a:t>
            </a:r>
            <a:r>
              <a:rPr lang="en-GB" dirty="0"/>
              <a:t> as np</a:t>
            </a:r>
          </a:p>
          <a:p>
            <a:r>
              <a:rPr lang="en-GB" dirty="0"/>
              <a:t>import </a:t>
            </a:r>
            <a:r>
              <a:rPr lang="en-GB" dirty="0" err="1"/>
              <a:t>matplotlib.pyplot</a:t>
            </a:r>
            <a:r>
              <a:rPr lang="en-GB" dirty="0"/>
              <a:t> as plot 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 time = </a:t>
            </a:r>
            <a:r>
              <a:rPr lang="en-GB" dirty="0" err="1"/>
              <a:t>np.arange</a:t>
            </a:r>
            <a:r>
              <a:rPr lang="en-GB" dirty="0"/>
              <a:t>(0, 100, 0.01)</a:t>
            </a:r>
          </a:p>
          <a:p>
            <a:r>
              <a:rPr lang="en-GB" dirty="0"/>
              <a:t>f1=0.1 </a:t>
            </a:r>
          </a:p>
          <a:p>
            <a:r>
              <a:rPr lang="en-GB" dirty="0"/>
              <a:t>omega=2*</a:t>
            </a:r>
            <a:r>
              <a:rPr lang="en-GB" dirty="0" err="1"/>
              <a:t>np.pi</a:t>
            </a:r>
            <a:r>
              <a:rPr lang="en-GB" dirty="0"/>
              <a:t>*f1 </a:t>
            </a:r>
          </a:p>
          <a:p>
            <a:r>
              <a:rPr lang="en-GB" dirty="0"/>
              <a:t>AMP=10 </a:t>
            </a:r>
          </a:p>
          <a:p>
            <a:r>
              <a:rPr lang="en-GB" dirty="0"/>
              <a:t> amplitude = AMP*</a:t>
            </a:r>
            <a:r>
              <a:rPr lang="en-GB" dirty="0" err="1"/>
              <a:t>np.sin</a:t>
            </a:r>
            <a:r>
              <a:rPr lang="en-GB" dirty="0"/>
              <a:t>(omega*time)</a:t>
            </a:r>
          </a:p>
          <a:p>
            <a:endParaRPr lang="en-GB" dirty="0"/>
          </a:p>
          <a:p>
            <a:r>
              <a:rPr lang="en-GB" i="1" dirty="0"/>
              <a:t>Segue il </a:t>
            </a:r>
            <a:r>
              <a:rPr lang="en-GB" i="1" dirty="0" err="1"/>
              <a:t>grafico</a:t>
            </a:r>
            <a:r>
              <a:rPr lang="en-GB" i="1" dirty="0"/>
              <a:t> ….</a:t>
            </a:r>
            <a:r>
              <a:rPr lang="en-GB" i="1" dirty="0" err="1"/>
              <a:t>andiamo</a:t>
            </a:r>
            <a:r>
              <a:rPr lang="en-GB" i="1" dirty="0"/>
              <a:t> </a:t>
            </a:r>
            <a:r>
              <a:rPr lang="en-GB" i="1" dirty="0" err="1"/>
              <a:t>sul</a:t>
            </a:r>
            <a:r>
              <a:rPr lang="en-GB" i="1" dirty="0"/>
              <a:t> </a:t>
            </a:r>
            <a:r>
              <a:rPr lang="en-GB" i="1" dirty="0" err="1"/>
              <a:t>codice</a:t>
            </a:r>
            <a:r>
              <a:rPr lang="en-GB" i="1" dirty="0"/>
              <a:t> e </a:t>
            </a:r>
            <a:r>
              <a:rPr lang="en-GB" i="1" dirty="0" err="1"/>
              <a:t>lavoriamoci</a:t>
            </a:r>
            <a:r>
              <a:rPr lang="en-GB" i="1" dirty="0"/>
              <a:t> </a:t>
            </a:r>
            <a:r>
              <a:rPr lang="en-GB" i="1" dirty="0" err="1"/>
              <a:t>insieme</a:t>
            </a:r>
            <a:r>
              <a:rPr lang="en-GB" i="1" dirty="0"/>
              <a:t>..</a:t>
            </a:r>
            <a:endParaRPr lang="en-IT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D80CF5-3A83-334C-80A8-F86ADD4C3BC2}"/>
              </a:ext>
            </a:extLst>
          </p:cNvPr>
          <p:cNvSpPr/>
          <p:nvPr/>
        </p:nvSpPr>
        <p:spPr>
          <a:xfrm>
            <a:off x="401052" y="3353952"/>
            <a:ext cx="5192028" cy="2818248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586784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49E14E-9081-A647-8AF5-1224BD733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930"/>
            <a:ext cx="9144000" cy="55027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044EC9-143F-B946-A746-BA88379117A7}"/>
              </a:ext>
            </a:extLst>
          </p:cNvPr>
          <p:cNvSpPr txBox="1"/>
          <p:nvPr/>
        </p:nvSpPr>
        <p:spPr>
          <a:xfrm>
            <a:off x="328690" y="6230738"/>
            <a:ext cx="8486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dirty="0"/>
              <a:t>Scorriamolo insieme.  E runniamolo.. Ci sono suggerimenti su prove da fare</a:t>
            </a:r>
          </a:p>
        </p:txBody>
      </p:sp>
    </p:spTree>
    <p:extLst>
      <p:ext uri="{BB962C8B-B14F-4D97-AF65-F5344CB8AC3E}">
        <p14:creationId xmlns:p14="http://schemas.microsoft.com/office/powerpoint/2010/main" val="780502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EEEE4F-66FA-2D4D-90A3-1DBB9F9DF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7287"/>
            <a:ext cx="5064923" cy="39244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5C7326-07DB-4B41-BE3B-6D3B39F0D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833" y="12060"/>
            <a:ext cx="4995167" cy="36057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64337D-0D0A-EA41-A9E1-D4881720C833}"/>
              </a:ext>
            </a:extLst>
          </p:cNvPr>
          <p:cNvSpPr txBox="1"/>
          <p:nvPr/>
        </p:nvSpPr>
        <p:spPr>
          <a:xfrm>
            <a:off x="174027" y="3777189"/>
            <a:ext cx="79736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800" dirty="0"/>
              <a:t>Ora vedremo, partendo da questo esempio,</a:t>
            </a:r>
          </a:p>
          <a:p>
            <a:r>
              <a:rPr lang="en-IT" sz="2800" dirty="0"/>
              <a:t> quanto potente sia la possibilità di</a:t>
            </a:r>
          </a:p>
          <a:p>
            <a:r>
              <a:rPr lang="en-IT" sz="2800" dirty="0"/>
              <a:t> rappresentare </a:t>
            </a:r>
            <a:r>
              <a:rPr lang="en-GB" sz="3200" dirty="0"/>
              <a:t>i </a:t>
            </a:r>
            <a:r>
              <a:rPr lang="en-IT" sz="3200" dirty="0"/>
              <a:t> segnali anche nel</a:t>
            </a:r>
          </a:p>
          <a:p>
            <a:r>
              <a:rPr lang="en-IT" sz="3200" dirty="0"/>
              <a:t>		</a:t>
            </a:r>
            <a:r>
              <a:rPr lang="en-IT" sz="3200" b="1" dirty="0"/>
              <a:t>Dominio della Frequenza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FD35CB-FD0C-074D-A758-EE5180EF479A}"/>
              </a:ext>
            </a:extLst>
          </p:cNvPr>
          <p:cNvSpPr txBox="1"/>
          <p:nvPr/>
        </p:nvSpPr>
        <p:spPr>
          <a:xfrm>
            <a:off x="305447" y="6086704"/>
            <a:ext cx="853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b="1" dirty="0"/>
              <a:t>Dominio del Tempo ==</a:t>
            </a:r>
            <a:r>
              <a:rPr lang="en-IT" b="1" dirty="0">
                <a:sym typeface="Wingdings" pitchFamily="2" charset="2"/>
              </a:rPr>
              <a:t>  Trasformata di Fourier  Dominio delle frequenze</a:t>
            </a:r>
            <a:endParaRPr lang="en-IT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70E554-B43F-C94A-AD22-134529909134}"/>
              </a:ext>
            </a:extLst>
          </p:cNvPr>
          <p:cNvSpPr/>
          <p:nvPr/>
        </p:nvSpPr>
        <p:spPr>
          <a:xfrm>
            <a:off x="174027" y="5716181"/>
            <a:ext cx="8664525" cy="1019899"/>
          </a:xfrm>
          <a:prstGeom prst="rect">
            <a:avLst/>
          </a:prstGeom>
          <a:noFill/>
          <a:ln w="133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33816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0EB46-7DC6-CB43-B5A6-6789AD009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52" y="214631"/>
            <a:ext cx="8341895" cy="787400"/>
          </a:xfrm>
        </p:spPr>
        <p:txBody>
          <a:bodyPr>
            <a:normAutofit/>
          </a:bodyPr>
          <a:lstStyle/>
          <a:p>
            <a:r>
              <a:rPr lang="en-US" sz="3200" cap="none" dirty="0" err="1"/>
              <a:t>Continuiamo</a:t>
            </a:r>
            <a:r>
              <a:rPr lang="en-US" sz="3200" cap="none" dirty="0"/>
              <a:t> con </a:t>
            </a:r>
            <a:r>
              <a:rPr lang="en-IT" sz="3200" cap="none" dirty="0"/>
              <a:t>esempi di base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A5F13C-CEFD-5041-8B72-E83D50E57AEF}"/>
              </a:ext>
            </a:extLst>
          </p:cNvPr>
          <p:cNvSpPr/>
          <p:nvPr/>
        </p:nvSpPr>
        <p:spPr>
          <a:xfrm>
            <a:off x="200524" y="2163929"/>
            <a:ext cx="7748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hlinkClick r:id="rId2"/>
              </a:rPr>
              <a:t>Secondo esempio: segnali, rumore e dal tempo alla frequenza</a:t>
            </a:r>
            <a:endParaRPr lang="en-IT" sz="3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7F23CA-03E0-5D43-87EF-17246C091B3C}"/>
              </a:ext>
            </a:extLst>
          </p:cNvPr>
          <p:cNvSpPr/>
          <p:nvPr/>
        </p:nvSpPr>
        <p:spPr>
          <a:xfrm>
            <a:off x="401053" y="3418733"/>
            <a:ext cx="43081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﻿import </a:t>
            </a:r>
            <a:r>
              <a:rPr lang="en-GB" dirty="0" err="1"/>
              <a:t>matplotlib.pyplot</a:t>
            </a:r>
            <a:r>
              <a:rPr lang="en-GB" dirty="0"/>
              <a:t> as plot</a:t>
            </a:r>
          </a:p>
          <a:p>
            <a:endParaRPr lang="en-GB" dirty="0"/>
          </a:p>
          <a:p>
            <a:r>
              <a:rPr lang="en-GB" dirty="0"/>
              <a:t>import </a:t>
            </a:r>
            <a:r>
              <a:rPr lang="en-GB" dirty="0" err="1"/>
              <a:t>numpy</a:t>
            </a:r>
            <a:r>
              <a:rPr lang="en-GB" dirty="0"/>
              <a:t> as np</a:t>
            </a:r>
          </a:p>
          <a:p>
            <a:endParaRPr lang="en-GB" dirty="0"/>
          </a:p>
          <a:p>
            <a:r>
              <a:rPr lang="en-GB" dirty="0"/>
              <a:t>from </a:t>
            </a:r>
            <a:r>
              <a:rPr lang="en-GB" dirty="0" err="1"/>
              <a:t>scipy.fft</a:t>
            </a:r>
            <a:r>
              <a:rPr lang="en-GB" dirty="0"/>
              <a:t> import </a:t>
            </a:r>
            <a:r>
              <a:rPr lang="en-GB" dirty="0" err="1"/>
              <a:t>fft</a:t>
            </a:r>
            <a:endParaRPr lang="en-GB" dirty="0"/>
          </a:p>
          <a:p>
            <a:endParaRPr lang="en-GB" dirty="0"/>
          </a:p>
          <a:p>
            <a:r>
              <a:rPr lang="en-GB" dirty="0"/>
              <a:t>﻿from </a:t>
            </a:r>
            <a:r>
              <a:rPr lang="en-GB" dirty="0" err="1"/>
              <a:t>scipy</a:t>
            </a:r>
            <a:r>
              <a:rPr lang="en-GB" dirty="0"/>
              <a:t> import signal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D80CF5-3A83-334C-80A8-F86ADD4C3BC2}"/>
              </a:ext>
            </a:extLst>
          </p:cNvPr>
          <p:cNvSpPr/>
          <p:nvPr/>
        </p:nvSpPr>
        <p:spPr>
          <a:xfrm>
            <a:off x="401052" y="3353952"/>
            <a:ext cx="4170948" cy="2308324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AB5E66-9237-3D43-BD5F-FE71ACD70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3821"/>
            <a:ext cx="8768591" cy="1117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9F58E1-FBD7-DF46-8CA8-B7AA549669D9}"/>
              </a:ext>
            </a:extLst>
          </p:cNvPr>
          <p:cNvSpPr txBox="1"/>
          <p:nvPr/>
        </p:nvSpPr>
        <p:spPr>
          <a:xfrm>
            <a:off x="56179" y="6068837"/>
            <a:ext cx="9031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M</a:t>
            </a:r>
            <a:r>
              <a:rPr lang="en-IT" sz="2000" dirty="0"/>
              <a:t>a prima dobbiamo introdurre altri concetti…un momento di pazienza</a:t>
            </a:r>
          </a:p>
        </p:txBody>
      </p:sp>
    </p:spTree>
    <p:extLst>
      <p:ext uri="{BB962C8B-B14F-4D97-AF65-F5344CB8AC3E}">
        <p14:creationId xmlns:p14="http://schemas.microsoft.com/office/powerpoint/2010/main" val="4790976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25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5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6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7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8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1791052" y="232946"/>
            <a:ext cx="5014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La Trasformata di Fourier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9C71B-7A43-514F-A912-23010C76F1DD}"/>
              </a:ext>
            </a:extLst>
          </p:cNvPr>
          <p:cNvSpPr txBox="1"/>
          <p:nvPr/>
        </p:nvSpPr>
        <p:spPr>
          <a:xfrm>
            <a:off x="168390" y="965776"/>
            <a:ext cx="8807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dirty="0"/>
              <a:t>L’analisi spettrale </a:t>
            </a:r>
            <a:r>
              <a:rPr lang="en-IT" sz="2400" dirty="0"/>
              <a:t>e’ un metodo potentisssimo per studiare</a:t>
            </a:r>
          </a:p>
          <a:p>
            <a:r>
              <a:rPr lang="en-IT" sz="2400" dirty="0"/>
              <a:t> un processo fisico, </a:t>
            </a:r>
            <a:r>
              <a:rPr lang="en-GB" sz="2400" dirty="0"/>
              <a:t>a</a:t>
            </a:r>
            <a:r>
              <a:rPr lang="en-IT" sz="2400" dirty="0"/>
              <a:t>nalizzandone </a:t>
            </a:r>
            <a:r>
              <a:rPr lang="en-IT" sz="2400" b="1" dirty="0"/>
              <a:t>le componenti in</a:t>
            </a:r>
          </a:p>
          <a:p>
            <a:r>
              <a:rPr lang="en-IT" sz="2400" b="1" dirty="0"/>
              <a:t> frequenza</a:t>
            </a:r>
          </a:p>
        </p:txBody>
      </p:sp>
      <p:pic>
        <p:nvPicPr>
          <p:cNvPr id="21542" name="Picture 38" descr="Risultato immagini per casper film">
            <a:extLst>
              <a:ext uri="{FF2B5EF4-FFF2-40B4-BE49-F238E27FC236}">
                <a16:creationId xmlns:a16="http://schemas.microsoft.com/office/drawing/2014/main" id="{26C33F33-F355-2544-A18A-5BB494587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21" y="2226509"/>
            <a:ext cx="6730604" cy="336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Risultato immagini per casper">
            <a:extLst>
              <a:ext uri="{FF2B5EF4-FFF2-40B4-BE49-F238E27FC236}">
                <a16:creationId xmlns:a16="http://schemas.microsoft.com/office/drawing/2014/main" id="{152D48A0-D783-A24F-87B1-C87FA4478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76" y="2253723"/>
            <a:ext cx="1212781" cy="14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57BCCA1-E56B-E44D-A345-C5CCA8BD2E62}"/>
              </a:ext>
            </a:extLst>
          </p:cNvPr>
          <p:cNvSpPr txBox="1"/>
          <p:nvPr/>
        </p:nvSpPr>
        <p:spPr>
          <a:xfrm>
            <a:off x="86437" y="5980283"/>
            <a:ext cx="8685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dirty="0"/>
              <a:t>Dominio del tempo </a:t>
            </a:r>
            <a:r>
              <a:rPr lang="en-IT" sz="2400" b="1" dirty="0">
                <a:solidFill>
                  <a:schemeClr val="accent1"/>
                </a:solidFill>
                <a:sym typeface="Wingdings" pitchFamily="2" charset="2"/>
              </a:rPr>
              <a:t></a:t>
            </a:r>
            <a:r>
              <a:rPr lang="en-IT" sz="2400" b="1" dirty="0">
                <a:solidFill>
                  <a:schemeClr val="accent1"/>
                </a:solidFill>
              </a:rPr>
              <a:t> </a:t>
            </a:r>
            <a:r>
              <a:rPr lang="en-IT" sz="2400" b="1" dirty="0"/>
              <a:t>Dominio delle frequenze (spettri)</a:t>
            </a:r>
          </a:p>
        </p:txBody>
      </p:sp>
    </p:spTree>
    <p:extLst>
      <p:ext uri="{BB962C8B-B14F-4D97-AF65-F5344CB8AC3E}">
        <p14:creationId xmlns:p14="http://schemas.microsoft.com/office/powerpoint/2010/main" val="18125149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26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58951" y="5340350"/>
          <a:ext cx="691515" cy="251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9" name="Equation" r:id="rId4" imgW="558800" imgH="203200" progId="Equation.3">
                  <p:embed/>
                </p:oleObj>
              </mc:Choice>
              <mc:Fallback>
                <p:oleObj name="Equation" r:id="rId4" imgW="558800" imgH="203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951" y="5340350"/>
                        <a:ext cx="691515" cy="251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5784062" y="5384404"/>
          <a:ext cx="188119" cy="173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0" name="Equation" r:id="rId6" imgW="152400" imgH="139700" progId="Equation.3">
                  <p:embed/>
                </p:oleObj>
              </mc:Choice>
              <mc:Fallback>
                <p:oleObj name="Equation" r:id="rId6" imgW="152400" imgH="1397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84062" y="5384404"/>
                        <a:ext cx="188119" cy="173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6249587" y="5334796"/>
          <a:ext cx="579834" cy="22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1" name="Equation" r:id="rId8" imgW="469900" imgH="177800" progId="Equation.3">
                  <p:embed/>
                </p:oleObj>
              </mc:Choice>
              <mc:Fallback>
                <p:oleObj name="Equation" r:id="rId8" imgW="469900" imgH="177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9587" y="5334796"/>
                        <a:ext cx="579834" cy="221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69269" y="5604273"/>
          <a:ext cx="644129" cy="282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72" name="Equation" r:id="rId10" imgW="520700" imgH="228600" progId="Equation.3">
                  <p:embed/>
                </p:oleObj>
              </mc:Choice>
              <mc:Fallback>
                <p:oleObj name="Equation" r:id="rId10" imgW="5207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69269" y="5604273"/>
                        <a:ext cx="644129" cy="282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FDA9AC7-9A19-1D4F-8969-0B22AF80F327}"/>
              </a:ext>
            </a:extLst>
          </p:cNvPr>
          <p:cNvSpPr/>
          <p:nvPr/>
        </p:nvSpPr>
        <p:spPr>
          <a:xfrm>
            <a:off x="1791052" y="232946"/>
            <a:ext cx="5014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3200" b="1" dirty="0">
                <a:solidFill>
                  <a:schemeClr val="accent1"/>
                </a:solidFill>
              </a:rPr>
              <a:t>La Trasformata di Fourier</a:t>
            </a:r>
          </a:p>
        </p:txBody>
      </p:sp>
      <p:pic>
        <p:nvPicPr>
          <p:cNvPr id="21530" name="Picture 26" descr="Risultato immagini per casper">
            <a:extLst>
              <a:ext uri="{FF2B5EF4-FFF2-40B4-BE49-F238E27FC236}">
                <a16:creationId xmlns:a16="http://schemas.microsoft.com/office/drawing/2014/main" id="{152D48A0-D783-A24F-87B1-C87FA4478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2" y="1251958"/>
            <a:ext cx="840814" cy="9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7957AD-9437-9442-A941-A21751D60D93}"/>
                  </a:ext>
                </a:extLst>
              </p:cNvPr>
              <p:cNvSpPr txBox="1"/>
              <p:nvPr/>
            </p:nvSpPr>
            <p:spPr>
              <a:xfrm>
                <a:off x="1408663" y="2117518"/>
                <a:ext cx="5014514" cy="10624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l-GR" sz="3200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nary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𝑑𝑡</m:t>
                      </m:r>
                    </m:oMath>
                  </m:oMathPara>
                </a14:m>
                <a:endParaRPr lang="en-IT" sz="32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A7957AD-9437-9442-A941-A21751D60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663" y="2117518"/>
                <a:ext cx="5014514" cy="1062470"/>
              </a:xfrm>
              <a:prstGeom prst="rect">
                <a:avLst/>
              </a:prstGeom>
              <a:blipFill>
                <a:blip r:embed="rId13"/>
                <a:stretch>
                  <a:fillRect t="-190588" b="-278824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49312A9-5B43-AD44-9D0A-33CECDAD9C32}"/>
                  </a:ext>
                </a:extLst>
              </p:cNvPr>
              <p:cNvSpPr txBox="1"/>
              <p:nvPr/>
            </p:nvSpPr>
            <p:spPr>
              <a:xfrm>
                <a:off x="1417358" y="4508256"/>
                <a:ext cx="6309284" cy="7853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3200" b="0" dirty="0"/>
                  <a:t>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l-GR" sz="3600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  <m:r>
                              <a:rPr lang="en-US" sz="36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nary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endParaRPr lang="en-IT" sz="36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49312A9-5B43-AD44-9D0A-33CECDAD9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7358" y="4508256"/>
                <a:ext cx="6309284" cy="785343"/>
              </a:xfrm>
              <a:prstGeom prst="rect">
                <a:avLst/>
              </a:prstGeom>
              <a:blipFill>
                <a:blip r:embed="rId14"/>
                <a:stretch>
                  <a:fillRect l="-3815" t="-137097" b="-204839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26" descr="Risultato immagini per casper">
            <a:extLst>
              <a:ext uri="{FF2B5EF4-FFF2-40B4-BE49-F238E27FC236}">
                <a16:creationId xmlns:a16="http://schemas.microsoft.com/office/drawing/2014/main" id="{120BEF7F-1277-034E-9ADC-BA54A1507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309" y="3462022"/>
            <a:ext cx="840814" cy="9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DD7CEB-670F-7245-BB71-2207FA35C36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48467" y="3519841"/>
            <a:ext cx="852036" cy="9728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C2AF30-8025-DD4E-BE89-F63C69DB303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00653" y="1310185"/>
            <a:ext cx="737467" cy="842033"/>
          </a:xfrm>
          <a:prstGeom prst="rect">
            <a:avLst/>
          </a:prstGeom>
        </p:spPr>
      </p:pic>
      <p:sp>
        <p:nvSpPr>
          <p:cNvPr id="9" name="Left Arrow 8">
            <a:extLst>
              <a:ext uri="{FF2B5EF4-FFF2-40B4-BE49-F238E27FC236}">
                <a16:creationId xmlns:a16="http://schemas.microsoft.com/office/drawing/2014/main" id="{D57DAD0E-EB39-7647-93A7-8DE09897B33D}"/>
              </a:ext>
            </a:extLst>
          </p:cNvPr>
          <p:cNvSpPr/>
          <p:nvPr/>
        </p:nvSpPr>
        <p:spPr>
          <a:xfrm>
            <a:off x="2743200" y="1526620"/>
            <a:ext cx="1147482" cy="313322"/>
          </a:xfrm>
          <a:prstGeom prst="leftArrow">
            <a:avLst/>
          </a:prstGeom>
          <a:ln w="25400"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9" name="Left Arrow 18">
            <a:extLst>
              <a:ext uri="{FF2B5EF4-FFF2-40B4-BE49-F238E27FC236}">
                <a16:creationId xmlns:a16="http://schemas.microsoft.com/office/drawing/2014/main" id="{64DACFD7-DA2E-5448-BE24-E2349BBEEA4A}"/>
              </a:ext>
            </a:extLst>
          </p:cNvPr>
          <p:cNvSpPr/>
          <p:nvPr/>
        </p:nvSpPr>
        <p:spPr>
          <a:xfrm>
            <a:off x="2599766" y="3849603"/>
            <a:ext cx="1147482" cy="313322"/>
          </a:xfrm>
          <a:prstGeom prst="leftArrow">
            <a:avLst/>
          </a:prstGeom>
          <a:ln w="25400" cap="rnd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B1AB09-7B6A-6746-9010-003AAD338DA5}"/>
              </a:ext>
            </a:extLst>
          </p:cNvPr>
          <p:cNvSpPr/>
          <p:nvPr/>
        </p:nvSpPr>
        <p:spPr>
          <a:xfrm>
            <a:off x="609600" y="817721"/>
            <a:ext cx="6951345" cy="5068730"/>
          </a:xfrm>
          <a:prstGeom prst="rect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FA3E7BB-70B1-B540-8EB4-23E5D96DD833}"/>
                  </a:ext>
                </a:extLst>
              </p:cNvPr>
              <p:cNvSpPr/>
              <p:nvPr/>
            </p:nvSpPr>
            <p:spPr>
              <a:xfrm>
                <a:off x="347144" y="6022722"/>
                <a:ext cx="1709314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3200" b="1" i="1">
                              <a:latin typeface="Cambria Math" panose="02040503050406030204" pitchFamily="18" charset="0"/>
                            </a:rPr>
                            <m:t>𝑿</m:t>
                          </m:r>
                          <m:d>
                            <m:dPr>
                              <m:ctrlPr>
                                <a:rPr lang="en-US" sz="32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e>
                          </m:d>
                          <m:r>
                            <a:rPr lang="en-US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</m:e>
                        <m:sup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IT" sz="3200" b="1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FA3E7BB-70B1-B540-8EB4-23E5D96DD8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44" y="6022722"/>
                <a:ext cx="1709314" cy="595932"/>
              </a:xfrm>
              <a:prstGeom prst="rect">
                <a:avLst/>
              </a:prstGeom>
              <a:blipFill>
                <a:blip r:embed="rId16"/>
                <a:stretch>
                  <a:fillRect l="-2222" b="-20833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317B09FD-0640-0E4F-B487-D292BE605F3A}"/>
              </a:ext>
            </a:extLst>
          </p:cNvPr>
          <p:cNvSpPr txBox="1"/>
          <p:nvPr/>
        </p:nvSpPr>
        <p:spPr>
          <a:xfrm>
            <a:off x="1977379" y="6102433"/>
            <a:ext cx="5189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800" dirty="0"/>
              <a:t>= energia o densità spettrale</a:t>
            </a:r>
          </a:p>
        </p:txBody>
      </p:sp>
    </p:spTree>
    <p:extLst>
      <p:ext uri="{BB962C8B-B14F-4D97-AF65-F5344CB8AC3E}">
        <p14:creationId xmlns:p14="http://schemas.microsoft.com/office/powerpoint/2010/main" val="28039023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76B445DC-677D-004C-89DA-5B8F28813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722" y="99557"/>
            <a:ext cx="7598569" cy="1092200"/>
          </a:xfrm>
        </p:spPr>
        <p:txBody>
          <a:bodyPr>
            <a:normAutofit fontScale="90000"/>
          </a:bodyPr>
          <a:lstStyle/>
          <a:p>
            <a:pPr algn="l"/>
            <a:r>
              <a:rPr lang="it-IT" b="1" cap="none" dirty="0"/>
              <a:t>Energia – </a:t>
            </a:r>
            <a:br>
              <a:rPr lang="it-IT" b="1" cap="none" dirty="0"/>
            </a:br>
            <a:r>
              <a:rPr lang="it-IT" b="1" cap="none" dirty="0"/>
              <a:t>Cross e Autocorrelazione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DADAD0A-AF3D-4677-9E95-F5CB12740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4837" y="2516886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AE746EE-D2AE-4CE1-9875-BFE961659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167" y="258717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AAE9F78-8648-4346-A8DB-900A7FDB1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7678" y="348382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FD29E349-642F-4F4A-9896-47F11A53F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0763" y="448340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6740C0C-B0BE-D243-8AA3-8AE8F8A8FD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861186"/>
              </p:ext>
            </p:extLst>
          </p:nvPr>
        </p:nvGraphicFramePr>
        <p:xfrm>
          <a:off x="504722" y="2864170"/>
          <a:ext cx="4146391" cy="148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9" name="Equation" r:id="rId3" imgW="1269720" imgH="431640" progId="Equation.DSMT4">
                  <p:embed/>
                </p:oleObj>
              </mc:Choice>
              <mc:Fallback>
                <p:oleObj name="Equation" r:id="rId3" imgW="1269720" imgH="431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6740C0C-B0BE-D243-8AA3-8AE8F8A8FD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722" y="2864170"/>
                        <a:ext cx="4146391" cy="1485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A343612-AAEE-FC4F-9521-52BD327D33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969407"/>
              </p:ext>
            </p:extLst>
          </p:nvPr>
        </p:nvGraphicFramePr>
        <p:xfrm>
          <a:off x="611742" y="4708435"/>
          <a:ext cx="3867901" cy="148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0" name="Equation" r:id="rId5" imgW="1218960" imgH="431640" progId="Equation.DSMT4">
                  <p:embed/>
                </p:oleObj>
              </mc:Choice>
              <mc:Fallback>
                <p:oleObj name="Equation" r:id="rId5" imgW="1218960" imgH="4316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A343612-AAEE-FC4F-9521-52BD327D33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742" y="4708435"/>
                        <a:ext cx="3867901" cy="1485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FE6CFE8-62CA-B941-A464-9079DEDAC685}"/>
                  </a:ext>
                </a:extLst>
              </p:cNvPr>
              <p:cNvSpPr txBox="1"/>
              <p:nvPr/>
            </p:nvSpPr>
            <p:spPr>
              <a:xfrm>
                <a:off x="504722" y="1315275"/>
                <a:ext cx="3467359" cy="1340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b="0" i="0" smtClean="0">
                          <a:latin typeface="Cambria Math" panose="02040503050406030204" pitchFamily="18" charset="0"/>
                        </a:rPr>
                        <m:t>Energia</m:t>
                      </m:r>
                      <m:r>
                        <a:rPr lang="en-US" sz="3200" b="0" i="0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𝑥𝑖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IT" sz="3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FE6CFE8-62CA-B941-A464-9079DEDAC6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722" y="1315275"/>
                <a:ext cx="3467359" cy="1340110"/>
              </a:xfrm>
              <a:prstGeom prst="rect">
                <a:avLst/>
              </a:prstGeom>
              <a:blipFill>
                <a:blip r:embed="rId7"/>
                <a:stretch>
                  <a:fillRect l="-2920" t="-119626" r="-3650" b="-180374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>
            <a:extLst>
              <a:ext uri="{FF2B5EF4-FFF2-40B4-BE49-F238E27FC236}">
                <a16:creationId xmlns:a16="http://schemas.microsoft.com/office/drawing/2014/main" id="{76D504C4-0EF1-424B-894B-A6F4AE8A1C90}"/>
              </a:ext>
            </a:extLst>
          </p:cNvPr>
          <p:cNvSpPr/>
          <p:nvPr/>
        </p:nvSpPr>
        <p:spPr>
          <a:xfrm>
            <a:off x="425607" y="2864170"/>
            <a:ext cx="4973123" cy="3329540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BE96B8-3D4B-1E41-8FD0-BC91B2B54174}"/>
              </a:ext>
            </a:extLst>
          </p:cNvPr>
          <p:cNvSpPr/>
          <p:nvPr/>
        </p:nvSpPr>
        <p:spPr>
          <a:xfrm>
            <a:off x="377044" y="1170112"/>
            <a:ext cx="4973123" cy="1485274"/>
          </a:xfrm>
          <a:prstGeom prst="rect">
            <a:avLst/>
          </a:prstGeom>
          <a:noFill/>
          <a:ln w="666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1ECAF5-11A2-2742-BA02-A32A6D649563}"/>
              </a:ext>
            </a:extLst>
          </p:cNvPr>
          <p:cNvSpPr txBox="1"/>
          <p:nvPr/>
        </p:nvSpPr>
        <p:spPr>
          <a:xfrm>
            <a:off x="5477845" y="3429000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800" dirty="0"/>
              <a:t>Cross-correlazione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68D07D-620F-2F4B-B482-29A5A7B2C8E5}"/>
              </a:ext>
            </a:extLst>
          </p:cNvPr>
          <p:cNvSpPr/>
          <p:nvPr/>
        </p:nvSpPr>
        <p:spPr>
          <a:xfrm>
            <a:off x="5584865" y="5029979"/>
            <a:ext cx="3292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T" sz="2800" dirty="0"/>
              <a:t>Auto-correlazione</a:t>
            </a:r>
          </a:p>
        </p:txBody>
      </p:sp>
    </p:spTree>
    <p:extLst>
      <p:ext uri="{BB962C8B-B14F-4D97-AF65-F5344CB8AC3E}">
        <p14:creationId xmlns:p14="http://schemas.microsoft.com/office/powerpoint/2010/main" val="12559453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A599D-1726-4995-9BAF-B3C71263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28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990646-468B-D34E-93BA-7C84AF6EC2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59026" y="319088"/>
            <a:ext cx="9144000" cy="85407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800" cap="none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sz="4800" u="sng" cap="none" dirty="0">
                <a:latin typeface="Arial" panose="020B0604020202020204" pitchFamily="34" charset="0"/>
                <a:cs typeface="Arial" panose="020B0604020202020204" pitchFamily="34" charset="0"/>
              </a:rPr>
              <a:t>rumore</a:t>
            </a:r>
            <a:r>
              <a:rPr lang="it-IT" sz="4800" cap="none" dirty="0">
                <a:latin typeface="Arial" panose="020B0604020202020204" pitchFamily="34" charset="0"/>
                <a:cs typeface="Arial" panose="020B0604020202020204" pitchFamily="34" charset="0"/>
              </a:rPr>
              <a:t> bianco: si crea con «random»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83E037-3945-A847-AB04-D92709B70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72" y="1255533"/>
            <a:ext cx="5543703" cy="31909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A4F718-D9E4-5D40-8AD0-F8A71A8B6B8C}"/>
                  </a:ext>
                </a:extLst>
              </p:cNvPr>
              <p:cNvSpPr txBox="1"/>
              <p:nvPr/>
            </p:nvSpPr>
            <p:spPr>
              <a:xfrm>
                <a:off x="120239" y="4773298"/>
                <a:ext cx="8220520" cy="18158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La sua auto-correlazione è una </a:t>
                </a:r>
                <a14:m>
                  <m:oMath xmlns:m="http://schemas.openxmlformats.org/officeDocument/2006/math">
                    <m:r>
                      <a:rPr lang="en-IT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IT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</a:t>
                </a:r>
              </a:p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2 valori anche vicini sono scorrelati fra loro;</a:t>
                </a:r>
              </a:p>
              <a:p>
                <a:endParaRPr lang="en-IT" sz="2800" dirty="0">
                  <a:latin typeface="Arial" panose="020B0604020202020204" pitchFamily="34" charset="0"/>
                  <a:cs typeface="Arial" panose="020B0604020202020204" pitchFamily="34" charset="0"/>
                  <a:sym typeface="Wingdings" pitchFamily="2" charset="2"/>
                </a:endParaRPr>
              </a:p>
              <a:p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Si dimostra che la sua </a:t>
                </a:r>
                <a:r>
                  <a:rPr lang="en-IT" sz="2800" u="sng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densità spettrale </a:t>
                </a:r>
                <a:r>
                  <a:rPr lang="en-IT" sz="2800" dirty="0">
                    <a:latin typeface="Arial" panose="020B0604020202020204" pitchFamily="34" charset="0"/>
                    <a:cs typeface="Arial" panose="020B0604020202020204" pitchFamily="34" charset="0"/>
                    <a:sym typeface="Wingdings" pitchFamily="2" charset="2"/>
                  </a:rPr>
                  <a:t>è costante</a:t>
                </a:r>
                <a:endParaRPr lang="en-IT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A4F718-D9E4-5D40-8AD0-F8A71A8B6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239" y="4773298"/>
                <a:ext cx="8220520" cy="1815882"/>
              </a:xfrm>
              <a:prstGeom prst="rect">
                <a:avLst/>
              </a:prstGeom>
              <a:blipFill>
                <a:blip r:embed="rId3"/>
                <a:stretch>
                  <a:fillRect l="-1543" t="-3472" r="-617" b="-8333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4E3AD01-47D5-E14B-A4B4-3F4F04532295}"/>
                  </a:ext>
                </a:extLst>
              </p:cNvPr>
              <p:cNvSpPr txBox="1"/>
              <p:nvPr/>
            </p:nvSpPr>
            <p:spPr>
              <a:xfrm>
                <a:off x="6084341" y="1810871"/>
                <a:ext cx="270458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400" b="1" dirty="0"/>
                  <a:t>I</a:t>
                </a:r>
                <a:r>
                  <a:rPr lang="en-IT" sz="2400" b="1" dirty="0"/>
                  <a:t>l valore medio è</a:t>
                </a:r>
              </a:p>
              <a:p>
                <a14:m>
                  <m:oMath xmlns:m="http://schemas.openxmlformats.org/officeDocument/2006/math">
                    <m:r>
                      <a:rPr lang="en-I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𝝁</m:t>
                    </m:r>
                  </m:oMath>
                </a14:m>
                <a:r>
                  <a:rPr lang="en-IT" sz="2400" b="1" dirty="0"/>
                  <a:t>=0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4E3AD01-47D5-E14B-A4B4-3F4F04532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341" y="1810871"/>
                <a:ext cx="2704587" cy="830997"/>
              </a:xfrm>
              <a:prstGeom prst="rect">
                <a:avLst/>
              </a:prstGeom>
              <a:blipFill>
                <a:blip r:embed="rId4"/>
                <a:stretch>
                  <a:fillRect l="-3738" t="-6061" r="-2336" b="-15152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28493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A599D-1726-4995-9BAF-B3C71263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en-US" smtClean="0"/>
              <a:t>29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990646-468B-D34E-93BA-7C84AF6EC2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71488" y="209065"/>
            <a:ext cx="9144000" cy="854075"/>
          </a:xfrm>
        </p:spPr>
        <p:txBody>
          <a:bodyPr>
            <a:normAutofit/>
          </a:bodyPr>
          <a:lstStyle/>
          <a:p>
            <a:pPr algn="ctr"/>
            <a:r>
              <a:rPr lang="it-IT" sz="4800" cap="none" dirty="0">
                <a:latin typeface="Arial" panose="020B0604020202020204" pitchFamily="34" charset="0"/>
                <a:cs typeface="Arial" panose="020B0604020202020204" pitchFamily="34" charset="0"/>
              </a:rPr>
              <a:t>Il rumore bianco in frequenza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9273CA-5EF6-3E44-92B6-01482CE52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880" y="918062"/>
            <a:ext cx="5919802" cy="43308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C79817-EB99-E74A-A4D3-9171FC688644}"/>
              </a:ext>
            </a:extLst>
          </p:cNvPr>
          <p:cNvSpPr txBox="1"/>
          <p:nvPr/>
        </p:nvSpPr>
        <p:spPr>
          <a:xfrm>
            <a:off x="0" y="5727027"/>
            <a:ext cx="850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i="1" dirty="0"/>
              <a:t>(sto spoilerando un risultato che vedremo col codice…)</a:t>
            </a:r>
          </a:p>
        </p:txBody>
      </p:sp>
    </p:spTree>
    <p:extLst>
      <p:ext uri="{BB962C8B-B14F-4D97-AF65-F5344CB8AC3E}">
        <p14:creationId xmlns:p14="http://schemas.microsoft.com/office/powerpoint/2010/main" val="10949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791F51-85BF-3A4D-A9D8-92C962B23EB0}"/>
              </a:ext>
            </a:extLst>
          </p:cNvPr>
          <p:cNvSpPr txBox="1"/>
          <p:nvPr/>
        </p:nvSpPr>
        <p:spPr>
          <a:xfrm>
            <a:off x="80592" y="298479"/>
            <a:ext cx="5594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3600" b="1" dirty="0"/>
              <a:t>Esplosione di Supernova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12E12E-1766-9B40-BCD9-2A95047EE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097" y="156087"/>
            <a:ext cx="3272913" cy="32729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97A506-6C39-3447-9FDB-24D5DD07A3F1}"/>
              </a:ext>
            </a:extLst>
          </p:cNvPr>
          <p:cNvSpPr txBox="1"/>
          <p:nvPr/>
        </p:nvSpPr>
        <p:spPr>
          <a:xfrm>
            <a:off x="130091" y="1087202"/>
            <a:ext cx="8184569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T" sz="2000" dirty="0"/>
              <a:t>La fisica del collasso non è semplice.</a:t>
            </a:r>
          </a:p>
          <a:p>
            <a:r>
              <a:rPr lang="en-IT" sz="2000" dirty="0"/>
              <a:t>A differenza di quanto bene invece</a:t>
            </a:r>
          </a:p>
          <a:p>
            <a:r>
              <a:rPr lang="en-IT" sz="2000" dirty="0"/>
              <a:t> si riesce a </a:t>
            </a:r>
            <a:r>
              <a:rPr lang="en-GB" sz="2000" dirty="0"/>
              <a:t>c</a:t>
            </a:r>
            <a:r>
              <a:rPr lang="en-IT" sz="2000" dirty="0"/>
              <a:t>omprendere la fisica </a:t>
            </a:r>
          </a:p>
          <a:p>
            <a:r>
              <a:rPr lang="en-IT" sz="2000" dirty="0"/>
              <a:t>della coalescenza di oggetti  </a:t>
            </a:r>
            <a:r>
              <a:rPr lang="en-GB" sz="2000" dirty="0"/>
              <a:t>c</a:t>
            </a:r>
            <a:r>
              <a:rPr lang="en-IT" sz="2000" dirty="0"/>
              <a:t>ompatti;</a:t>
            </a:r>
          </a:p>
          <a:p>
            <a:endParaRPr lang="en-IT" sz="2000" dirty="0"/>
          </a:p>
          <a:p>
            <a:endParaRPr lang="en-IT" sz="2000" dirty="0"/>
          </a:p>
          <a:p>
            <a:r>
              <a:rPr lang="en-IT" sz="2000" dirty="0"/>
              <a:t>Viene a mancare l’equilibrio idrostatico </a:t>
            </a:r>
          </a:p>
          <a:p>
            <a:r>
              <a:rPr lang="en-IT" sz="2000" dirty="0"/>
              <a:t>e la stella collassa</a:t>
            </a:r>
          </a:p>
          <a:p>
            <a:endParaRPr lang="en-IT" dirty="0"/>
          </a:p>
          <a:p>
            <a:endParaRPr lang="en-IT" dirty="0"/>
          </a:p>
          <a:p>
            <a:endParaRPr lang="en-IT" dirty="0"/>
          </a:p>
          <a:p>
            <a:endParaRPr lang="en-IT" dirty="0"/>
          </a:p>
          <a:p>
            <a:r>
              <a:rPr lang="en-IT" sz="2800" dirty="0"/>
              <a:t>Onde d’urto </a:t>
            </a:r>
            <a:r>
              <a:rPr lang="en-IT" sz="2800" dirty="0">
                <a:sym typeface="Wingdings" pitchFamily="2" charset="2"/>
              </a:rPr>
              <a:t> esplosione  gli strati esterni </a:t>
            </a:r>
          </a:p>
          <a:p>
            <a:r>
              <a:rPr lang="en-IT" sz="2800" dirty="0">
                <a:sym typeface="Wingdings" pitchFamily="2" charset="2"/>
              </a:rPr>
              <a:t>della stella vengono espulsi</a:t>
            </a:r>
          </a:p>
          <a:p>
            <a:endParaRPr lang="en-IT" sz="2800" dirty="0">
              <a:sym typeface="Wingdings" pitchFamily="2" charset="2"/>
            </a:endParaRPr>
          </a:p>
          <a:p>
            <a:r>
              <a:rPr lang="en-IT" sz="2800" dirty="0">
                <a:sym typeface="Wingdings" pitchFamily="2" charset="2"/>
              </a:rPr>
              <a:t>A seconda della massa iniziale -comunque </a:t>
            </a:r>
          </a:p>
          <a:p>
            <a:r>
              <a:rPr lang="en-IT" sz="2800" dirty="0">
                <a:sym typeface="Wingdings" pitchFamily="2" charset="2"/>
              </a:rPr>
              <a:t>maggiore di 8 M</a:t>
            </a:r>
            <a:r>
              <a:rPr lang="en-IT" sz="2800" baseline="-25000" dirty="0">
                <a:sym typeface="Wingdings" pitchFamily="2" charset="2"/>
              </a:rPr>
              <a:t>o</a:t>
            </a:r>
            <a:r>
              <a:rPr lang="en-IT" sz="2800" dirty="0">
                <a:sym typeface="Wingdings" pitchFamily="2" charset="2"/>
              </a:rPr>
              <a:t> -il collasso porta a NS o BH</a:t>
            </a:r>
          </a:p>
          <a:p>
            <a:endParaRPr lang="en-IT" sz="2800" dirty="0">
              <a:sym typeface="Wingdings" pitchFamily="2" charset="2"/>
            </a:endParaRPr>
          </a:p>
          <a:p>
            <a:endParaRPr lang="en-IT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3CDBE7-B954-4A4B-9B92-B444F5469C9B}"/>
              </a:ext>
            </a:extLst>
          </p:cNvPr>
          <p:cNvSpPr/>
          <p:nvPr/>
        </p:nvSpPr>
        <p:spPr>
          <a:xfrm>
            <a:off x="277139" y="3745373"/>
            <a:ext cx="2712441" cy="7837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7" name="Picture 6" descr="p_+_e^-_rightarr.pdf">
            <a:extLst>
              <a:ext uri="{FF2B5EF4-FFF2-40B4-BE49-F238E27FC236}">
                <a16:creationId xmlns:a16="http://schemas.microsoft.com/office/drawing/2014/main" id="{1C158B3F-1A94-7A44-AE05-8856C0FAB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83" y="4014402"/>
            <a:ext cx="2096751" cy="24571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6A4338-AFA6-574A-9DAC-D3E101DCB521}"/>
              </a:ext>
            </a:extLst>
          </p:cNvPr>
          <p:cNvSpPr/>
          <p:nvPr/>
        </p:nvSpPr>
        <p:spPr>
          <a:xfrm>
            <a:off x="5543466" y="0"/>
            <a:ext cx="3600534" cy="355962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A44A72-5823-E64B-A6AC-662AC4BB43AB}"/>
              </a:ext>
            </a:extLst>
          </p:cNvPr>
          <p:cNvSpPr txBox="1"/>
          <p:nvPr/>
        </p:nvSpPr>
        <p:spPr>
          <a:xfrm>
            <a:off x="5669287" y="3046631"/>
            <a:ext cx="346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dirty="0"/>
              <a:t>T</a:t>
            </a:r>
            <a:r>
              <a:rPr lang="en-IT" dirty="0">
                <a:solidFill>
                  <a:schemeClr val="bg1"/>
                </a:solidFill>
              </a:rPr>
              <a:t>. Kuroda et al, APJ 829(2016</a:t>
            </a:r>
            <a:r>
              <a:rPr lang="en-IT" dirty="0"/>
              <a:t>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3CDD98-8E0C-3A4D-B68B-1EF1DA486F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3465" y="0"/>
            <a:ext cx="3600535" cy="302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7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267" y="74253"/>
            <a:ext cx="8229600" cy="409262"/>
          </a:xfrm>
        </p:spPr>
        <p:txBody>
          <a:bodyPr>
            <a:normAutofit fontScale="90000"/>
          </a:bodyPr>
          <a:lstStyle/>
          <a:p>
            <a:r>
              <a:rPr lang="en-US" sz="3200" cap="none" dirty="0"/>
              <a:t>Il </a:t>
            </a:r>
            <a:r>
              <a:rPr lang="en-US" sz="3200" cap="none" dirty="0" err="1"/>
              <a:t>rumore</a:t>
            </a:r>
            <a:r>
              <a:rPr lang="en-US" sz="3200" cap="none" dirty="0"/>
              <a:t> </a:t>
            </a:r>
            <a:r>
              <a:rPr lang="en-US" sz="3200" cap="none" dirty="0" err="1"/>
              <a:t>dei</a:t>
            </a:r>
            <a:r>
              <a:rPr lang="en-US" sz="3200" cap="none" dirty="0"/>
              <a:t> </a:t>
            </a:r>
            <a:r>
              <a:rPr lang="en-US" sz="3200" cap="none" dirty="0" err="1"/>
              <a:t>rivelatori</a:t>
            </a:r>
            <a:r>
              <a:rPr lang="en-US" sz="3200" cap="none" dirty="0"/>
              <a:t> non </a:t>
            </a:r>
            <a:r>
              <a:rPr lang="en-US" sz="3200" cap="none" dirty="0" err="1"/>
              <a:t>è</a:t>
            </a:r>
            <a:r>
              <a:rPr lang="en-US" sz="3200" cap="none" dirty="0"/>
              <a:t> </a:t>
            </a:r>
            <a:r>
              <a:rPr lang="en-US" sz="3200" cap="none" dirty="0" err="1"/>
              <a:t>bianco</a:t>
            </a:r>
            <a:r>
              <a:rPr lang="en-US" sz="3200" cap="none" dirty="0"/>
              <a:t>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D308F2-9CA5-8B45-A399-F4BA78C80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5" y="443056"/>
            <a:ext cx="8778080" cy="5789325"/>
          </a:xfrm>
          <a:prstGeom prst="rect">
            <a:avLst/>
          </a:prstGeom>
        </p:spPr>
      </p:pic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253838" y="1228007"/>
            <a:ext cx="1030901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hlink"/>
                </a:solidFill>
              </a:rPr>
              <a:t>Rumore </a:t>
            </a:r>
          </a:p>
          <a:p>
            <a:r>
              <a:rPr lang="it-IT" dirty="0">
                <a:solidFill>
                  <a:schemeClr val="hlink"/>
                </a:solidFill>
              </a:rPr>
              <a:t>sismico</a:t>
            </a:r>
            <a:endParaRPr lang="it-IT" u="none" dirty="0">
              <a:solidFill>
                <a:schemeClr val="hlink"/>
              </a:solidFill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5525" y="3628003"/>
            <a:ext cx="1060544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009900"/>
                </a:solidFill>
              </a:rPr>
              <a:t>Termico</a:t>
            </a:r>
            <a:endParaRPr lang="it-IT" u="none" dirty="0">
              <a:solidFill>
                <a:srgbClr val="009900"/>
              </a:solidFill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7740707" y="3069054"/>
            <a:ext cx="712063" cy="36933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it-IT" u="none" dirty="0" err="1">
                <a:solidFill>
                  <a:srgbClr val="6600CC"/>
                </a:solidFill>
              </a:rPr>
              <a:t>Shot</a:t>
            </a:r>
            <a:endParaRPr lang="it-IT" u="none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0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73CF4B-1B41-4D48-A6D2-9B71E859A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3061"/>
            <a:ext cx="9144000" cy="57249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198D3A-2F5E-5F45-BFB6-BC7FB1F7A747}"/>
              </a:ext>
            </a:extLst>
          </p:cNvPr>
          <p:cNvSpPr txBox="1"/>
          <p:nvPr/>
        </p:nvSpPr>
        <p:spPr>
          <a:xfrm>
            <a:off x="1212574" y="298174"/>
            <a:ext cx="4376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i="1" dirty="0"/>
              <a:t>Ora al lavoro..tutti insieme…</a:t>
            </a:r>
          </a:p>
        </p:txBody>
      </p:sp>
    </p:spTree>
    <p:extLst>
      <p:ext uri="{BB962C8B-B14F-4D97-AF65-F5344CB8AC3E}">
        <p14:creationId xmlns:p14="http://schemas.microsoft.com/office/powerpoint/2010/main" val="4174735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30637" y="5454648"/>
            <a:ext cx="1156910" cy="3048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Box 1"/>
          <p:cNvSpPr txBox="1"/>
          <p:nvPr/>
        </p:nvSpPr>
        <p:spPr>
          <a:xfrm>
            <a:off x="430078" y="233082"/>
            <a:ext cx="4186851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C000"/>
                </a:solidFill>
              </a:rPr>
              <a:t>Analizzare un insieme di dati significa applicare alcuni operatori sui dati stessi in modo tale che il segnale di interesse diventi rilevabile e si possano stimare i suoi parametri.</a:t>
            </a:r>
          </a:p>
          <a:p>
            <a:r>
              <a:rPr lang="it-IT" sz="2400" dirty="0"/>
              <a:t> </a:t>
            </a:r>
            <a:r>
              <a:rPr lang="it-IT" sz="2400" i="1" dirty="0"/>
              <a:t>Questo viene fatto filtrando adeguatamente i dati. I filtri sono sistemi con caratteristiche particolari. </a:t>
            </a:r>
            <a:r>
              <a:rPr lang="it-IT" sz="2400" dirty="0">
                <a:solidFill>
                  <a:srgbClr val="FFC000"/>
                </a:solidFill>
              </a:rPr>
              <a:t>Quantitativamente, vogliamo aumentare il rapporto segnale-rumore</a:t>
            </a:r>
            <a:endParaRPr lang="en-US" sz="2100" dirty="0">
              <a:solidFill>
                <a:srgbClr val="FFC000"/>
              </a:solidFill>
            </a:endParaRPr>
          </a:p>
          <a:p>
            <a:endParaRPr lang="en-US" sz="21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E5D1A-1E15-654D-9EAB-1B9AB4BECF7D}"/>
              </a:ext>
            </a:extLst>
          </p:cNvPr>
          <p:cNvSpPr/>
          <p:nvPr/>
        </p:nvSpPr>
        <p:spPr>
          <a:xfrm>
            <a:off x="816395" y="5446961"/>
            <a:ext cx="3231498" cy="1348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696622"/>
              </p:ext>
            </p:extLst>
          </p:nvPr>
        </p:nvGraphicFramePr>
        <p:xfrm>
          <a:off x="1136690" y="5641920"/>
          <a:ext cx="2400522" cy="958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5" imgW="1079500" imgH="431800" progId="Equation.3">
                  <p:embed/>
                </p:oleObj>
              </mc:Choice>
              <mc:Fallback>
                <p:oleObj name="Equation" r:id="rId5" imgW="1079500" imgH="431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6690" y="5641920"/>
                        <a:ext cx="2400522" cy="958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8CFF4-7DED-754D-9A94-67363538C100}" type="slidenum">
              <a:rPr lang="en-US" smtClean="0"/>
              <a:t>32</a:t>
            </a:fld>
            <a:endParaRPr lang="en-US"/>
          </a:p>
        </p:txBody>
      </p:sp>
      <p:pic>
        <p:nvPicPr>
          <p:cNvPr id="8" name="matchedFilter_shownSlow.mpg">
            <a:hlinkClick r:id="" action="ppaction://media"/>
            <a:extLst>
              <a:ext uri="{FF2B5EF4-FFF2-40B4-BE49-F238E27FC236}">
                <a16:creationId xmlns:a16="http://schemas.microsoft.com/office/drawing/2014/main" id="{AF3AC9C4-70F7-894B-A8E9-9B0EC00D547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0" y="443381"/>
            <a:ext cx="4354655" cy="558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9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784B78-2FD9-3B47-BAD0-924D407053C2}"/>
              </a:ext>
            </a:extLst>
          </p:cNvPr>
          <p:cNvSpPr/>
          <p:nvPr/>
        </p:nvSpPr>
        <p:spPr>
          <a:xfrm>
            <a:off x="168443" y="6456250"/>
            <a:ext cx="89755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https://</a:t>
            </a:r>
            <a:r>
              <a:rPr lang="en-GB" sz="1600" dirty="0" err="1"/>
              <a:t>tds.virgo-gw.eu</a:t>
            </a:r>
            <a:r>
              <a:rPr lang="en-GB" sz="1600" dirty="0"/>
              <a:t>/?</a:t>
            </a:r>
            <a:r>
              <a:rPr lang="en-GB" sz="1600" dirty="0" err="1"/>
              <a:t>call_file</a:t>
            </a:r>
            <a:r>
              <a:rPr lang="en-GB" sz="1600" dirty="0"/>
              <a:t>=VIR-1163A-19_TheInstrumentsToDetectGravitat.pdf</a:t>
            </a:r>
            <a:endParaRPr lang="en-IT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7E557F-124B-7847-8A0B-5385BD374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8" y="216975"/>
            <a:ext cx="8488043" cy="595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49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6CBA21-B1ED-3F43-8EF2-BE5030A9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83" y="247971"/>
            <a:ext cx="8409117" cy="1253896"/>
          </a:xfrm>
        </p:spPr>
        <p:txBody>
          <a:bodyPr>
            <a:normAutofit/>
          </a:bodyPr>
          <a:lstStyle/>
          <a:p>
            <a:r>
              <a:rPr lang="en-IT" sz="3290" i="1" dirty="0"/>
              <a:t>Estrazione di GW150914</a:t>
            </a:r>
            <a:br>
              <a:rPr lang="en-IT" sz="3290" i="1" dirty="0"/>
            </a:br>
            <a:r>
              <a:rPr lang="en-IT" sz="3290" i="1" dirty="0"/>
              <a:t>24/02/2021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294E84-50A5-964A-BDF7-17A40EE9A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86" y="3347541"/>
            <a:ext cx="2231637" cy="1253896"/>
          </a:xfrm>
          <a:prstGeom prst="rect">
            <a:avLst/>
          </a:prstGeom>
        </p:spPr>
      </p:pic>
      <p:pic>
        <p:nvPicPr>
          <p:cNvPr id="12" name="GWmergerCombo.jpg">
            <a:extLst>
              <a:ext uri="{FF2B5EF4-FFF2-40B4-BE49-F238E27FC236}">
                <a16:creationId xmlns:a16="http://schemas.microsoft.com/office/drawing/2014/main" id="{63B8220F-A40F-6D49-AF01-017D0935F4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068" y="4881165"/>
            <a:ext cx="2379302" cy="133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EEE08D-086D-CA49-8D6B-9F998C4516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81165"/>
            <a:ext cx="2995538" cy="21686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318F6B-48F2-7E4D-8EC2-4BAA1FB91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7591" y="4141867"/>
            <a:ext cx="3480286" cy="24681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82D315-49EF-034C-88BE-E93E697593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3438" y="1501758"/>
            <a:ext cx="3471905" cy="24497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A3C2CE-FB58-A34F-8531-B3AE979240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886" y="200403"/>
            <a:ext cx="3451678" cy="286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48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1DC09-A72A-3643-BDAC-FE32A4215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050" y="3935186"/>
            <a:ext cx="5213570" cy="25472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3EB69F-072C-5A40-BB1F-42F154E23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66"/>
            <a:ext cx="3899050" cy="55582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F80258-4B4B-8444-BF07-0F03E1653E75}"/>
              </a:ext>
            </a:extLst>
          </p:cNvPr>
          <p:cNvSpPr txBox="1"/>
          <p:nvPr/>
        </p:nvSpPr>
        <p:spPr>
          <a:xfrm>
            <a:off x="4425045" y="375557"/>
            <a:ext cx="38924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b="1" i="1" dirty="0"/>
              <a:t>Una pagina delicata e</a:t>
            </a:r>
          </a:p>
          <a:p>
            <a:r>
              <a:rPr lang="en-IT" sz="2400" b="1" i="1" dirty="0"/>
              <a:t> controversa nella</a:t>
            </a:r>
          </a:p>
          <a:p>
            <a:r>
              <a:rPr lang="en-GB" sz="2400" b="1" i="1" dirty="0" err="1"/>
              <a:t>storia</a:t>
            </a:r>
            <a:r>
              <a:rPr lang="en-GB" sz="2400" b="1" i="1" dirty="0"/>
              <a:t> </a:t>
            </a:r>
            <a:r>
              <a:rPr lang="en-GB" sz="2400" b="1" i="1" dirty="0" err="1"/>
              <a:t>della</a:t>
            </a:r>
            <a:r>
              <a:rPr lang="en-GB" sz="2400" b="1" i="1" dirty="0"/>
              <a:t> </a:t>
            </a:r>
            <a:r>
              <a:rPr lang="en-GB" sz="2400" b="1" i="1" dirty="0" err="1"/>
              <a:t>ricerca</a:t>
            </a:r>
            <a:r>
              <a:rPr lang="en-GB" sz="2400" b="1" i="1" dirty="0"/>
              <a:t> </a:t>
            </a:r>
            <a:r>
              <a:rPr lang="en-GB" sz="2400" b="1" i="1" dirty="0" err="1"/>
              <a:t>delle</a:t>
            </a:r>
            <a:r>
              <a:rPr lang="en-GB" sz="2400" b="1" i="1" dirty="0"/>
              <a:t> </a:t>
            </a:r>
          </a:p>
          <a:p>
            <a:r>
              <a:rPr lang="en-GB" sz="2400" b="1" i="1" dirty="0" err="1"/>
              <a:t>onde</a:t>
            </a:r>
            <a:r>
              <a:rPr lang="en-GB" sz="2400" b="1" i="1" dirty="0"/>
              <a:t> </a:t>
            </a:r>
            <a:r>
              <a:rPr lang="en-GB" sz="2400" b="1" i="1" dirty="0" err="1"/>
              <a:t>gravitazionali</a:t>
            </a:r>
            <a:endParaRPr lang="en-IT" sz="2400" b="1" i="1" dirty="0"/>
          </a:p>
        </p:txBody>
      </p:sp>
    </p:spTree>
    <p:extLst>
      <p:ext uri="{BB962C8B-B14F-4D97-AF65-F5344CB8AC3E}">
        <p14:creationId xmlns:p14="http://schemas.microsoft.com/office/powerpoint/2010/main" val="340052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1A990-E6C0-2E40-A9EF-D573C379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419" y="149902"/>
            <a:ext cx="7845104" cy="884420"/>
          </a:xfrm>
        </p:spPr>
        <p:txBody>
          <a:bodyPr/>
          <a:lstStyle/>
          <a:p>
            <a:r>
              <a:rPr lang="en-IT" dirty="0"/>
              <a:t>CLASSIFICAZIONE DEI segnali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C73C98-C21A-4245-8D72-14D07CE44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4223"/>
            <a:ext cx="9144000" cy="1828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7E439B-B147-4247-8EA1-600058E52B39}"/>
              </a:ext>
            </a:extLst>
          </p:cNvPr>
          <p:cNvSpPr txBox="1"/>
          <p:nvPr/>
        </p:nvSpPr>
        <p:spPr>
          <a:xfrm>
            <a:off x="0" y="3162924"/>
            <a:ext cx="8961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T" sz="2400" dirty="0"/>
              <a:t>   TRANSIENTI                          PERIODICI                  STOCASTICI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DEAEB6-1095-FE4A-A5C4-43505FDB7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7842" y="3572123"/>
            <a:ext cx="6185422" cy="316592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E1846EA-6F65-E84E-ABAE-F3E15B0B0F17}"/>
              </a:ext>
            </a:extLst>
          </p:cNvPr>
          <p:cNvCxnSpPr>
            <a:cxnSpLocks/>
          </p:cNvCxnSpPr>
          <p:nvPr/>
        </p:nvCxnSpPr>
        <p:spPr>
          <a:xfrm flipH="1">
            <a:off x="4721902" y="2757391"/>
            <a:ext cx="554636" cy="16294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77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5-05 at 15.37.0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4386"/>
            <a:ext cx="9144001" cy="6870284"/>
          </a:xfrm>
          <a:prstGeom prst="rect">
            <a:avLst/>
          </a:prstGeom>
        </p:spPr>
      </p:pic>
      <p:pic>
        <p:nvPicPr>
          <p:cNvPr id="2" name="Picture 1" descr="Fermi_Pulsar_medium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7" y="4062952"/>
            <a:ext cx="4641838" cy="261103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407" y="625060"/>
            <a:ext cx="90605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Se </a:t>
            </a:r>
            <a:r>
              <a:rPr lang="en-US" sz="2000" dirty="0" err="1">
                <a:solidFill>
                  <a:srgbClr val="FFFFFF"/>
                </a:solidFill>
              </a:rPr>
              <a:t>sulla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stella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c’e</a:t>
            </a:r>
            <a:r>
              <a:rPr lang="en-US" sz="2000" dirty="0">
                <a:solidFill>
                  <a:srgbClr val="FFFFFF"/>
                </a:solidFill>
              </a:rPr>
              <a:t>` </a:t>
            </a:r>
            <a:r>
              <a:rPr lang="en-US" sz="2000" dirty="0" err="1">
                <a:solidFill>
                  <a:srgbClr val="FFFFFF"/>
                </a:solidFill>
              </a:rPr>
              <a:t>una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montagnola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>
                <a:solidFill>
                  <a:srgbClr val="FFFFFF"/>
                </a:solidFill>
              </a:rPr>
              <a:t>di un solo 1 cm di </a:t>
            </a:r>
            <a:r>
              <a:rPr lang="en-US" sz="2000" dirty="0" err="1">
                <a:solidFill>
                  <a:srgbClr val="FFFFFF"/>
                </a:solidFill>
              </a:rPr>
              <a:t>altezza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vengono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err="1">
                <a:solidFill>
                  <a:srgbClr val="FFFFFF"/>
                </a:solidFill>
              </a:rPr>
              <a:t>emesse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onde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  <a:r>
              <a:rPr lang="en-US" sz="2000" dirty="0" err="1">
                <a:solidFill>
                  <a:srgbClr val="FFFFFF"/>
                </a:solidFill>
              </a:rPr>
              <a:t>gravitazionali</a:t>
            </a:r>
            <a:r>
              <a:rPr lang="en-US" sz="2000" dirty="0">
                <a:solidFill>
                  <a:srgbClr val="FFFFFF"/>
                </a:solidFill>
              </a:rPr>
              <a:t> </a:t>
            </a:r>
          </a:p>
          <a:p>
            <a:r>
              <a:rPr lang="en-US" sz="2000" dirty="0" err="1">
                <a:solidFill>
                  <a:srgbClr val="FFFFFF"/>
                </a:solidFill>
              </a:rPr>
              <a:t>misurabili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5" name="audiocheck.net_sin_700Hz_-3dBFS_5s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7870" y="6051448"/>
            <a:ext cx="812800" cy="812800"/>
          </a:xfrm>
          <a:prstGeom prst="rect">
            <a:avLst/>
          </a:prstGeom>
        </p:spPr>
      </p:pic>
      <p:pic>
        <p:nvPicPr>
          <p:cNvPr id="7" name="Picture 1" descr="lightnew.gif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9379" y="3843277"/>
            <a:ext cx="3534621" cy="265096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386736" y="113891"/>
            <a:ext cx="4813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Le </a:t>
            </a:r>
            <a:r>
              <a:rPr lang="en-US" sz="2400" b="1" dirty="0" err="1">
                <a:solidFill>
                  <a:srgbClr val="FF0000"/>
                </a:solidFill>
              </a:rPr>
              <a:t>stelle</a:t>
            </a:r>
            <a:r>
              <a:rPr lang="en-US" sz="2400" b="1" dirty="0">
                <a:solidFill>
                  <a:srgbClr val="FF0000"/>
                </a:solidFill>
              </a:rPr>
              <a:t> di </a:t>
            </a:r>
            <a:r>
              <a:rPr lang="en-US" sz="2400" b="1" dirty="0" err="1">
                <a:solidFill>
                  <a:srgbClr val="FF0000"/>
                </a:solidFill>
              </a:rPr>
              <a:t>neutroni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neutron star model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82811" y="85530"/>
            <a:ext cx="4800600" cy="26416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9864" y="2437773"/>
            <a:ext cx="38395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Raggio</a:t>
            </a:r>
            <a:r>
              <a:rPr lang="en-US" sz="2400" dirty="0"/>
              <a:t> di ~10 km</a:t>
            </a:r>
          </a:p>
          <a:p>
            <a:r>
              <a:rPr lang="en-US" sz="2400" dirty="0"/>
              <a:t>Masse  ~1.4  masse </a:t>
            </a:r>
            <a:r>
              <a:rPr lang="en-US" sz="2400" dirty="0" err="1"/>
              <a:t>solari</a:t>
            </a:r>
            <a:endParaRPr lang="en-US" sz="2400" dirty="0"/>
          </a:p>
        </p:txBody>
      </p:sp>
      <p:pic>
        <p:nvPicPr>
          <p:cNvPr id="12" name="Pulsar2_HD_LARGE_QT_Video_1.mp4">
            <a:hlinkClick r:id="" action="ppaction://media"/>
            <a:extLst>
              <a:ext uri="{FF2B5EF4-FFF2-40B4-BE49-F238E27FC236}">
                <a16:creationId xmlns:a16="http://schemas.microsoft.com/office/drawing/2014/main" id="{571547BF-84D0-2245-B792-EA7A9B41721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45340" y="2821895"/>
            <a:ext cx="2704213" cy="158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1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2615B5B8-2C10-49EC-8C62-D33CCFF32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116" y="45105"/>
            <a:ext cx="6821211" cy="1266860"/>
          </a:xfrm>
        </p:spPr>
        <p:txBody>
          <a:bodyPr>
            <a:normAutofit fontScale="90000"/>
          </a:bodyPr>
          <a:lstStyle/>
          <a:p>
            <a:r>
              <a:rPr lang="en-US" sz="3200" dirty="0" err="1">
                <a:solidFill>
                  <a:srgbClr val="FF0000"/>
                </a:solidFill>
              </a:rPr>
              <a:t>Caratteristiche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principali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delle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err="1">
                <a:solidFill>
                  <a:srgbClr val="FF0000"/>
                </a:solidFill>
              </a:rPr>
              <a:t>sorgenti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periodiche</a:t>
            </a:r>
            <a:endParaRPr lang="it-IT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782" y="1595664"/>
            <a:ext cx="8880219" cy="4182297"/>
          </a:xfrm>
        </p:spPr>
        <p:txBody>
          <a:bodyPr>
            <a:normAutofit/>
          </a:bodyPr>
          <a:lstStyle/>
          <a:p>
            <a:r>
              <a:rPr lang="it-IT" dirty="0"/>
              <a:t>Rispetto alla coalescenza di sistemi binari le durate sono molto maggiori, ma l’ampiezza aspettata è almeno 1000 volte più piccola.</a:t>
            </a:r>
          </a:p>
          <a:p>
            <a:endParaRPr lang="it-IT" dirty="0"/>
          </a:p>
          <a:p>
            <a:r>
              <a:rPr lang="it-IT" dirty="0"/>
              <a:t>La ricerca va fatta integrando su tempi lunghi.</a:t>
            </a:r>
          </a:p>
          <a:p>
            <a:endParaRPr lang="it-IT" dirty="0"/>
          </a:p>
          <a:p>
            <a:r>
              <a:rPr lang="it-IT" dirty="0"/>
              <a:t>Il segnale non è monocromatico al rivelatore: </a:t>
            </a:r>
          </a:p>
          <a:p>
            <a:pPr lvl="1"/>
            <a:r>
              <a:rPr lang="it-IT" sz="1805" dirty="0"/>
              <a:t>effetto Doppler</a:t>
            </a:r>
          </a:p>
          <a:p>
            <a:pPr lvl="1"/>
            <a:r>
              <a:rPr lang="it-IT" sz="1805" dirty="0"/>
              <a:t>spindown</a:t>
            </a:r>
          </a:p>
          <a:p>
            <a:pPr lvl="1"/>
            <a:r>
              <a:rPr lang="it-IT" sz="1805" dirty="0"/>
              <a:t> antenna pattern </a:t>
            </a:r>
          </a:p>
          <a:p>
            <a:endParaRPr lang="en-US" sz="2105" dirty="0"/>
          </a:p>
        </p:txBody>
      </p:sp>
      <p:graphicFrame>
        <p:nvGraphicFramePr>
          <p:cNvPr id="5" name="Object 13">
            <a:extLst>
              <a:ext uri="{FF2B5EF4-FFF2-40B4-BE49-F238E27FC236}">
                <a16:creationId xmlns:a16="http://schemas.microsoft.com/office/drawing/2014/main" id="{0C0571C9-55BB-0C4A-85AC-55A2BA51A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2912" y="5575852"/>
          <a:ext cx="5999545" cy="999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Equation" r:id="rId3" imgW="3047760" imgH="507960" progId="Equation.3">
                  <p:embed/>
                </p:oleObj>
              </mc:Choice>
              <mc:Fallback>
                <p:oleObj name="Equation" r:id="rId3" imgW="3047760" imgH="507960" progId="Equation.3">
                  <p:embed/>
                  <p:pic>
                    <p:nvPicPr>
                      <p:cNvPr id="5" name="Object 13">
                        <a:extLst>
                          <a:ext uri="{FF2B5EF4-FFF2-40B4-BE49-F238E27FC236}">
                            <a16:creationId xmlns:a16="http://schemas.microsoft.com/office/drawing/2014/main" id="{0C0571C9-55BB-0C4A-85AC-55A2BA51A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912" y="5575852"/>
                        <a:ext cx="5999545" cy="99992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Fermi_Pulsar_medium.gif">
            <a:extLst>
              <a:ext uri="{FF2B5EF4-FFF2-40B4-BE49-F238E27FC236}">
                <a16:creationId xmlns:a16="http://schemas.microsoft.com/office/drawing/2014/main" id="{6B434782-1CFC-4001-86E4-64D636A49C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7939" y="157707"/>
            <a:ext cx="2276061" cy="1280284"/>
          </a:xfrm>
          <a:prstGeom prst="rect">
            <a:avLst/>
          </a:prstGeom>
        </p:spPr>
      </p:pic>
      <p:grpSp>
        <p:nvGrpSpPr>
          <p:cNvPr id="10" name="Group 32">
            <a:extLst>
              <a:ext uri="{FF2B5EF4-FFF2-40B4-BE49-F238E27FC236}">
                <a16:creationId xmlns:a16="http://schemas.microsoft.com/office/drawing/2014/main" id="{9D4E1190-22DD-6042-84A2-4D729687A0EA}"/>
              </a:ext>
            </a:extLst>
          </p:cNvPr>
          <p:cNvGrpSpPr>
            <a:grpSpLocks/>
          </p:cNvGrpSpPr>
          <p:nvPr/>
        </p:nvGrpSpPr>
        <p:grpSpPr bwMode="auto">
          <a:xfrm>
            <a:off x="7495661" y="5409841"/>
            <a:ext cx="1276382" cy="1051586"/>
            <a:chOff x="7452789" y="2117315"/>
            <a:chExt cx="1234011" cy="1230004"/>
          </a:xfrm>
        </p:grpSpPr>
        <p:pic>
          <p:nvPicPr>
            <p:cNvPr id="11" name="Picture 11">
              <a:extLst>
                <a:ext uri="{FF2B5EF4-FFF2-40B4-BE49-F238E27FC236}">
                  <a16:creationId xmlns:a16="http://schemas.microsoft.com/office/drawing/2014/main" id="{C355DF3F-5987-F645-A597-224F465F15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789" y="2117315"/>
              <a:ext cx="1234011" cy="1230004"/>
            </a:xfrm>
            <a:prstGeom prst="rect">
              <a:avLst/>
            </a:prstGeom>
            <a:ln w="19050">
              <a:solidFill>
                <a:sysClr val="window" lastClr="FFFFFF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06260FC-B441-B445-B0A9-0D458CB9D2DA}"/>
                </a:ext>
              </a:extLst>
            </p:cNvPr>
            <p:cNvSpPr txBox="1"/>
            <p:nvPr/>
          </p:nvSpPr>
          <p:spPr>
            <a:xfrm>
              <a:off x="7536614" y="3015238"/>
              <a:ext cx="1010773" cy="3245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lang="en-US" sz="1203" dirty="0">
                  <a:solidFill>
                    <a:sysClr val="window" lastClr="FFFFFF">
                      <a:lumMod val="95000"/>
                    </a:sysClr>
                  </a:solidFill>
                  <a:latin typeface="Helvetica" pitchFamily="34" charset="0"/>
                  <a:ea typeface="+mj-ea"/>
                  <a:cs typeface="Helvetica" pitchFamily="34" charset="0"/>
                </a:rPr>
                <a:t>Spinning NS</a:t>
              </a: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FD3CDF78-EDCF-BE40-B705-B881DA5A7974}"/>
              </a:ext>
            </a:extLst>
          </p:cNvPr>
          <p:cNvSpPr/>
          <p:nvPr/>
        </p:nvSpPr>
        <p:spPr>
          <a:xfrm>
            <a:off x="6194323" y="5777961"/>
            <a:ext cx="673616" cy="2836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550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ligo.org/science/Publication-O1NarrowBandCW/Images/UL_science_summary.jpg">
            <a:extLst>
              <a:ext uri="{FF2B5EF4-FFF2-40B4-BE49-F238E27FC236}">
                <a16:creationId xmlns:a16="http://schemas.microsoft.com/office/drawing/2014/main" id="{BD3B8D75-FE42-784A-80F4-23DE3B990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6747" y="123323"/>
            <a:ext cx="7118685" cy="533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B941E9-4B39-B54B-9ADC-B66BC1676E31}"/>
              </a:ext>
            </a:extLst>
          </p:cNvPr>
          <p:cNvSpPr/>
          <p:nvPr/>
        </p:nvSpPr>
        <p:spPr>
          <a:xfrm>
            <a:off x="168443" y="5734599"/>
            <a:ext cx="5462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First </a:t>
            </a:r>
            <a:r>
              <a:rPr lang="it-IT" b="1" dirty="0" err="1"/>
              <a:t>narrow</a:t>
            </a:r>
            <a:r>
              <a:rPr lang="it-IT" b="1" dirty="0"/>
              <a:t>-band </a:t>
            </a:r>
            <a:r>
              <a:rPr lang="it-IT" b="1" dirty="0" err="1"/>
              <a:t>search</a:t>
            </a:r>
            <a:r>
              <a:rPr lang="it-IT" b="1" dirty="0"/>
              <a:t> for </a:t>
            </a:r>
            <a:r>
              <a:rPr lang="it-IT" b="1" dirty="0" err="1"/>
              <a:t>continuous</a:t>
            </a:r>
            <a:r>
              <a:rPr lang="it-IT" b="1" dirty="0"/>
              <a:t> </a:t>
            </a:r>
            <a:r>
              <a:rPr lang="it-IT" b="1" dirty="0" err="1"/>
              <a:t>gravitational</a:t>
            </a:r>
            <a:r>
              <a:rPr lang="it-IT" b="1" dirty="0"/>
              <a:t> </a:t>
            </a:r>
            <a:r>
              <a:rPr lang="it-IT" b="1" dirty="0" err="1"/>
              <a:t>waves</a:t>
            </a:r>
            <a:r>
              <a:rPr lang="it-IT" b="1" dirty="0"/>
              <a:t> from </a:t>
            </a:r>
            <a:r>
              <a:rPr lang="it-IT" b="1" dirty="0" err="1"/>
              <a:t>known</a:t>
            </a:r>
            <a:r>
              <a:rPr lang="it-IT" b="1" dirty="0"/>
              <a:t> </a:t>
            </a:r>
            <a:r>
              <a:rPr lang="it-IT" b="1" dirty="0" err="1"/>
              <a:t>pulsars</a:t>
            </a:r>
            <a:r>
              <a:rPr lang="it-IT" b="1" dirty="0"/>
              <a:t> in </a:t>
            </a:r>
            <a:r>
              <a:rPr lang="it-IT" b="1" dirty="0" err="1"/>
              <a:t>advanced</a:t>
            </a:r>
            <a:r>
              <a:rPr lang="it-IT" b="1" dirty="0"/>
              <a:t> detector data. </a:t>
            </a:r>
            <a:r>
              <a:rPr lang="it-IT" dirty="0" err="1"/>
              <a:t>Phys</a:t>
            </a:r>
            <a:r>
              <a:rPr lang="it-IT" dirty="0"/>
              <a:t>. Rev. D 96, 122006 (2017)</a:t>
            </a:r>
            <a:endParaRPr lang="it-IT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3D06E1-3620-154E-B9D7-10473A126B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2644" y="1481957"/>
            <a:ext cx="676396" cy="3804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64CD8D-ECBF-064A-9A3B-0F6881DFDE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87" y="777765"/>
            <a:ext cx="442310" cy="464425"/>
          </a:xfrm>
          <a:prstGeom prst="rect">
            <a:avLst/>
          </a:prstGeom>
        </p:spPr>
      </p:pic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EA61B1E7-1065-E547-A898-5F8FD846DF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392" y="5558396"/>
            <a:ext cx="2041178" cy="12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E98E57D-1C6A-6746-B4B9-A33055E41B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22" y="5055480"/>
            <a:ext cx="2041178" cy="12757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22" y="590663"/>
            <a:ext cx="8635907" cy="43074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03717" y="4620636"/>
            <a:ext cx="1983235" cy="277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3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Picture credit  C. </a:t>
            </a:r>
            <a:r>
              <a:rPr lang="en-US" sz="1203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Palomba</a:t>
            </a:r>
            <a:endParaRPr lang="en-US" sz="1203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139788-6EBA-B74B-BB66-82E66F619C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2182" y="4985668"/>
            <a:ext cx="1944770" cy="14153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D5E04E-E82E-0142-954D-464E19900229}"/>
              </a:ext>
            </a:extLst>
          </p:cNvPr>
          <p:cNvSpPr txBox="1"/>
          <p:nvPr/>
        </p:nvSpPr>
        <p:spPr>
          <a:xfrm>
            <a:off x="5563193" y="6550223"/>
            <a:ext cx="3585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Credito idea confronto: Maria Alessandra Papa</a:t>
            </a:r>
          </a:p>
        </p:txBody>
      </p:sp>
    </p:spTree>
    <p:extLst>
      <p:ext uri="{BB962C8B-B14F-4D97-AF65-F5344CB8AC3E}">
        <p14:creationId xmlns:p14="http://schemas.microsoft.com/office/powerpoint/2010/main" val="2073531782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</TotalTime>
  <Words>1211</Words>
  <Application>Microsoft Macintosh PowerPoint</Application>
  <PresentationFormat>On-screen Show (4:3)</PresentationFormat>
  <Paragraphs>309</Paragraphs>
  <Slides>34</Slides>
  <Notes>10</Notes>
  <HiddenSlides>4</HiddenSlides>
  <MMClips>4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Cambria Math</vt:lpstr>
      <vt:lpstr>Century Gothic</vt:lpstr>
      <vt:lpstr>Helvetica</vt:lpstr>
      <vt:lpstr>Oswald</vt:lpstr>
      <vt:lpstr>Times</vt:lpstr>
      <vt:lpstr>Vapor Trail</vt:lpstr>
      <vt:lpstr>Equation</vt:lpstr>
      <vt:lpstr>PowerPoint Presentation</vt:lpstr>
      <vt:lpstr>PowerPoint Presentation</vt:lpstr>
      <vt:lpstr>PowerPoint Presentation</vt:lpstr>
      <vt:lpstr>PowerPoint Presentation</vt:lpstr>
      <vt:lpstr>CLASSIFICAZIONE DEI segnali</vt:lpstr>
      <vt:lpstr>PowerPoint Presentation</vt:lpstr>
      <vt:lpstr>Caratteristiche principali delle  sorgenti periodiche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CLASSIFICAZIONE DEI segnali</vt:lpstr>
      <vt:lpstr>PowerPoint Presentation</vt:lpstr>
      <vt:lpstr>SEGNALI E RUMORI: TEORIA E PRATICA </vt:lpstr>
      <vt:lpstr>Rumore: blu. Segnale: rosso</vt:lpstr>
      <vt:lpstr>I segnali</vt:lpstr>
      <vt:lpstr>Esempi</vt:lpstr>
      <vt:lpstr>Ecco i primi esempi di base</vt:lpstr>
      <vt:lpstr>PowerPoint Presentation</vt:lpstr>
      <vt:lpstr>PowerPoint Presentation</vt:lpstr>
      <vt:lpstr>Continuiamo con esempi di base</vt:lpstr>
      <vt:lpstr>PowerPoint Presentation</vt:lpstr>
      <vt:lpstr>PowerPoint Presentation</vt:lpstr>
      <vt:lpstr>Energia –  Cross e Autocorrelazione</vt:lpstr>
      <vt:lpstr>Il rumore bianco: si crea con «random»</vt:lpstr>
      <vt:lpstr>Il rumore bianco in frequenza</vt:lpstr>
      <vt:lpstr>Il rumore dei rivelatori non è bianco…</vt:lpstr>
      <vt:lpstr>PowerPoint Presentation</vt:lpstr>
      <vt:lpstr>PowerPoint Presentation</vt:lpstr>
      <vt:lpstr>PowerPoint Presentation</vt:lpstr>
      <vt:lpstr>Estrazione di GW150914 24/02/2021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pia astone</dc:creator>
  <cp:lastModifiedBy>pia astone</cp:lastModifiedBy>
  <cp:revision>94</cp:revision>
  <dcterms:created xsi:type="dcterms:W3CDTF">2021-01-01T15:16:27Z</dcterms:created>
  <dcterms:modified xsi:type="dcterms:W3CDTF">2021-02-10T19:44:54Z</dcterms:modified>
</cp:coreProperties>
</file>