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m4v" ContentType="video/unknown"/>
  <Default Extension="mov" ContentType="video/quicktime"/>
  <Default Extension="mpg" ContentType="video/m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4" r:id="rId1"/>
  </p:sldMasterIdLst>
  <p:notesMasterIdLst>
    <p:notesMasterId r:id="rId21"/>
  </p:notesMasterIdLst>
  <p:handoutMasterIdLst>
    <p:handoutMasterId r:id="rId22"/>
  </p:handoutMasterIdLst>
  <p:sldIdLst>
    <p:sldId id="1060" r:id="rId2"/>
    <p:sldId id="1103" r:id="rId3"/>
    <p:sldId id="1104" r:id="rId4"/>
    <p:sldId id="1109" r:id="rId5"/>
    <p:sldId id="1110" r:id="rId6"/>
    <p:sldId id="268" r:id="rId7"/>
    <p:sldId id="1108" r:id="rId8"/>
    <p:sldId id="577" r:id="rId9"/>
    <p:sldId id="383" r:id="rId10"/>
    <p:sldId id="318" r:id="rId11"/>
    <p:sldId id="1113" r:id="rId12"/>
    <p:sldId id="1115" r:id="rId13"/>
    <p:sldId id="1116" r:id="rId14"/>
    <p:sldId id="1117" r:id="rId15"/>
    <p:sldId id="1118" r:id="rId16"/>
    <p:sldId id="1114" r:id="rId17"/>
    <p:sldId id="1112" r:id="rId18"/>
    <p:sldId id="1074" r:id="rId19"/>
    <p:sldId id="1111" r:id="rId20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ia astone" initials="p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43CB"/>
    <a:srgbClr val="282B13"/>
    <a:srgbClr val="494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955"/>
    <p:restoredTop sz="86481"/>
  </p:normalViewPr>
  <p:slideViewPr>
    <p:cSldViewPr snapToGrid="0" snapToObjects="1">
      <p:cViewPr>
        <p:scale>
          <a:sx n="71" d="100"/>
          <a:sy n="71" d="100"/>
        </p:scale>
        <p:origin x="616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B8760-08BF-8542-B029-654C23F8E3D2}" type="datetime1">
              <a:rPr lang="en-US" smtClean="0"/>
              <a:t>2/17/21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125FA-5A3D-E14E-A52B-3E2E99125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9429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382B82-B75D-774F-87CA-D3E3D8CC629A}" type="datetime1">
              <a:rPr lang="en-US" smtClean="0"/>
              <a:t>2/17/21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Fare clic per modificare gli stili del testo dello schema</a:t>
            </a:r>
          </a:p>
          <a:p>
            <a:pPr lvl="1"/>
            <a:r>
              <a:rPr lang="en-US"/>
              <a:t>Secondo livello</a:t>
            </a:r>
          </a:p>
          <a:p>
            <a:pPr lvl="2"/>
            <a:r>
              <a:rPr lang="en-US"/>
              <a:t>Terzo livello</a:t>
            </a:r>
          </a:p>
          <a:p>
            <a:pPr lvl="3"/>
            <a:r>
              <a:rPr lang="en-US"/>
              <a:t>Quarto livello</a:t>
            </a:r>
          </a:p>
          <a:p>
            <a:pPr lvl="4"/>
            <a:r>
              <a:rPr lang="en-US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58E6CE-74C6-9744-8524-B9A846EDC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6276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lang="en-US" dirty="0"/>
          </a:p>
          <a:p>
            <a:pPr>
              <a:defRPr b="1"/>
            </a:pPr>
            <a:endParaRPr lang="it-IT" dirty="0"/>
          </a:p>
          <a:p>
            <a:pPr>
              <a:defRPr b="1"/>
            </a:pPr>
            <a:endParaRPr lang="en-US" dirty="0"/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1"/>
            </a:pPr>
            <a:r>
              <a:rPr lang="it-IT" sz="2200" b="1" dirty="0">
                <a:effectLst/>
                <a:latin typeface="+mj-lt"/>
                <a:ea typeface="+mj-ea"/>
                <a:cs typeface="+mj-cs"/>
                <a:sym typeface="Helvetica Neue"/>
              </a:rPr>
              <a:t>La prima rivelazione delle onde gravitazionali </a:t>
            </a:r>
            <a:r>
              <a:rPr lang="it-IT" sz="2200" b="1" dirty="0" err="1">
                <a:effectLst/>
                <a:latin typeface="+mj-lt"/>
                <a:ea typeface="+mj-ea"/>
                <a:cs typeface="+mj-cs"/>
                <a:sym typeface="Helvetica Neue"/>
              </a:rPr>
              <a:t>e’</a:t>
            </a:r>
            <a:r>
              <a:rPr lang="it-IT" sz="2200" b="1" dirty="0">
                <a:effectLst/>
                <a:latin typeface="+mj-lt"/>
                <a:ea typeface="+mj-ea"/>
                <a:cs typeface="+mj-cs"/>
                <a:sym typeface="Helvetica Neue"/>
              </a:rPr>
              <a:t> avvenuta nel 2015, cosa </a:t>
            </a:r>
            <a:r>
              <a:rPr lang="it-IT" sz="2200" b="1" dirty="0" err="1">
                <a:effectLst/>
                <a:latin typeface="+mj-lt"/>
                <a:ea typeface="+mj-ea"/>
                <a:cs typeface="+mj-cs"/>
                <a:sym typeface="Helvetica Neue"/>
              </a:rPr>
              <a:t>e’</a:t>
            </a:r>
            <a:r>
              <a:rPr lang="it-IT" sz="2200" b="1" dirty="0">
                <a:effectLst/>
                <a:latin typeface="+mj-lt"/>
                <a:ea typeface="+mj-ea"/>
                <a:cs typeface="+mj-cs"/>
                <a:sym typeface="Helvetica Neue"/>
              </a:rPr>
              <a:t> successo ?)</a:t>
            </a:r>
          </a:p>
          <a:p>
            <a:pPr>
              <a:defRPr b="1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846421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>
              <a:solidFill>
                <a:srgbClr val="FF0000"/>
              </a:solidFill>
            </a:endParaRPr>
          </a:p>
          <a:p>
            <a:r>
              <a:rPr lang="it-IT" dirty="0">
                <a:solidFill>
                  <a:srgbClr val="FF0000"/>
                </a:solidFill>
              </a:rPr>
              <a:t>  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366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191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639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>
              <a:solidFill>
                <a:srgbClr val="FF0000"/>
              </a:solidFill>
            </a:endParaRPr>
          </a:p>
          <a:p>
            <a:r>
              <a:rPr lang="it-IT" dirty="0">
                <a:solidFill>
                  <a:srgbClr val="FF0000"/>
                </a:solidFill>
              </a:rPr>
              <a:t>  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441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6876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79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861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813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28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03405"/>
            <a:ext cx="73152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32201"/>
            <a:ext cx="73152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0" y="4323845"/>
            <a:ext cx="2297429" cy="365125"/>
          </a:xfrm>
        </p:spPr>
        <p:txBody>
          <a:bodyPr/>
          <a:lstStyle/>
          <a:p>
            <a:fld id="{232CF315-CB26-C846-A06C-C786009A2BE6}" type="datetime1">
              <a:rPr lang="it-IT" smtClean="0"/>
              <a:t>17/02/21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4323846"/>
            <a:ext cx="48806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171700" cy="365125"/>
          </a:xfrm>
        </p:spPr>
        <p:txBody>
          <a:bodyPr/>
          <a:lstStyle/>
          <a:p>
            <a:pPr lvl="0"/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450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5" y="4697361"/>
            <a:ext cx="795648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355" y="977035"/>
            <a:ext cx="7950260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5516716"/>
            <a:ext cx="795528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2DEA-174F-0547-831F-C5DBAD4E807C}" type="datetime1">
              <a:rPr lang="it-IT" smtClean="0"/>
              <a:t>17/02/21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954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3"/>
            <a:ext cx="795528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649134"/>
            <a:ext cx="77724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D9D58133-E9A9-0242-A817-8978639F2F6A}" type="datetime1">
              <a:rPr lang="it-IT" smtClean="0"/>
              <a:t>17/02/21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317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0-HD-BT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509768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74597"/>
            <a:ext cx="7778752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AA5CDED-B769-E847-BF41-57EA6D06A2AA}" type="datetime1">
              <a:rPr lang="it-IT" smtClean="0"/>
              <a:t>17/02/21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9438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31458" y="80772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6733" y="302133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8746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4702"/>
            <a:ext cx="7774782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92" y="3648316"/>
            <a:ext cx="7773608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29799CD0-2059-6B43-AC6C-3B81FD4B7AA5}" type="datetime1">
              <a:rPr lang="it-IT" smtClean="0"/>
              <a:t>17/02/21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8884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69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37793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94361" y="2202080"/>
            <a:ext cx="256032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9436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2237" y="2201333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00781" y="2904068"/>
            <a:ext cx="256032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9319" y="2192866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932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3FE6E-899D-AD4F-BA89-2A6B13A27AFD}" type="datetime1">
              <a:rPr lang="it-IT" smtClean="0"/>
              <a:t>17/02/21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8096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94360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94360" y="2331720"/>
            <a:ext cx="256032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94360" y="4796103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73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91872" y="2331720"/>
            <a:ext cx="256032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90858" y="4796102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93365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93364" y="2331721"/>
            <a:ext cx="256032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93272" y="4796100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59E8-D314-844A-9FEC-E81E76AD098D}" type="datetime1">
              <a:rPr lang="it-IT" smtClean="0"/>
              <a:t>17/02/21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28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194560"/>
            <a:ext cx="7955280" cy="40690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5FFC3-BC9D-184C-A230-7821AB171FAC}" type="datetime1">
              <a:rPr lang="it-IT" smtClean="0"/>
              <a:t>17/02/21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7722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6590" y="747183"/>
            <a:ext cx="154305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46126"/>
            <a:ext cx="6278035" cy="424973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9E13005-5496-8B4F-B630-A92A6F4355C2}" type="datetime1">
              <a:rPr lang="it-IT" smtClean="0"/>
              <a:t>17/02/21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847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BAF-45EB-F143-81A0-EACB3DA7AD15}" type="datetime1">
              <a:rPr lang="it-IT" smtClean="0"/>
              <a:t>17/02/21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67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4"/>
            <a:ext cx="795528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641726"/>
            <a:ext cx="795528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EE095CB2-2DEE-494B-A3ED-4888A9A2C9DE}" type="datetime1">
              <a:rPr lang="it-IT" smtClean="0"/>
              <a:t>17/02/21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3" cy="365125"/>
          </a:xfrm>
        </p:spPr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612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194560"/>
            <a:ext cx="3910579" cy="40690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99" y="2194560"/>
            <a:ext cx="3907540" cy="40690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3D8B0-F67A-B54A-9270-95D5F823DF83}" type="datetime1">
              <a:rPr lang="it-IT" smtClean="0"/>
              <a:t>17/02/21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92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37794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279" y="2183802"/>
            <a:ext cx="36836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59" y="3132667"/>
            <a:ext cx="3910579" cy="31309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9018" y="2183802"/>
            <a:ext cx="368062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98" y="3132667"/>
            <a:ext cx="3907541" cy="31309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E14F-BABD-A045-9E20-F58A1BBDE30A}" type="datetime1">
              <a:rPr lang="it-IT" smtClean="0"/>
              <a:t>17/02/21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45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EAF27-C1C2-F244-8B89-B9AD8CDE5AB7}" type="datetime1">
              <a:rPr lang="it-IT" smtClean="0"/>
              <a:t>17/02/21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778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B4AC-B4F4-B348-ABC3-2543F6FF6D1C}" type="datetime1">
              <a:rPr lang="it-IT" smtClean="0"/>
              <a:t>17/02/21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2834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6760"/>
            <a:ext cx="4663440" cy="551688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30861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CAFB5-3493-DB44-A402-AA86DF9656E9}" type="datetime1">
              <a:rPr lang="it-IT" smtClean="0"/>
              <a:t>17/02/21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004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40757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77524" y="751242"/>
            <a:ext cx="3674234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407573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2A15D-F8E7-394A-9DBD-F90DE487FA35}" type="datetime1">
              <a:rPr lang="it-IT" smtClean="0"/>
              <a:t>17/02/21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36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37794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94560"/>
            <a:ext cx="795528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2230" y="6356351"/>
            <a:ext cx="213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FDF23-3A3B-554E-9832-681D1D1F0CFB}" type="datetime1">
              <a:rPr lang="it-IT" smtClean="0"/>
              <a:t>17/02/21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360" y="6355846"/>
            <a:ext cx="5680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1977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0166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  <p:sldLayoutId id="2147483750" r:id="rId16"/>
    <p:sldLayoutId id="2147483751" r:id="rId17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gif"/><Relationship Id="rId12" Type="http://schemas.openxmlformats.org/officeDocument/2006/relationships/image" Target="../media/image10.png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g"/><Relationship Id="rId7" Type="http://schemas.openxmlformats.org/officeDocument/2006/relationships/image" Target="../media/image32.png"/><Relationship Id="rId2" Type="http://schemas.microsoft.com/office/2007/relationships/media" Target="../media/media2.mpg"/><Relationship Id="rId1" Type="http://schemas.openxmlformats.org/officeDocument/2006/relationships/vmlDrawing" Target="../drawings/vmlDrawing3.v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9.bin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8.emf"/><Relationship Id="rId5" Type="http://schemas.openxmlformats.org/officeDocument/2006/relationships/image" Target="../media/image15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emf"/><Relationship Id="rId12" Type="http://schemas.openxmlformats.org/officeDocument/2006/relationships/image" Target="../media/image33.jp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8.emf"/><Relationship Id="rId5" Type="http://schemas.openxmlformats.org/officeDocument/2006/relationships/image" Target="../media/image15.e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6.emf"/><Relationship Id="rId12" Type="http://schemas.openxmlformats.org/officeDocument/2006/relationships/image" Target="../media/image34.jp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8.emf"/><Relationship Id="rId5" Type="http://schemas.openxmlformats.org/officeDocument/2006/relationships/image" Target="../media/image15.e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36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6.emf"/><Relationship Id="rId12" Type="http://schemas.openxmlformats.org/officeDocument/2006/relationships/image" Target="../media/image35.jp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18.emf"/><Relationship Id="rId5" Type="http://schemas.openxmlformats.org/officeDocument/2006/relationships/image" Target="../media/image15.e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6.emf"/><Relationship Id="rId12" Type="http://schemas.openxmlformats.org/officeDocument/2006/relationships/image" Target="../media/image35.jp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18.emf"/><Relationship Id="rId5" Type="http://schemas.openxmlformats.org/officeDocument/2006/relationships/image" Target="../media/image15.e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tiff"/><Relationship Id="rId3" Type="http://schemas.openxmlformats.org/officeDocument/2006/relationships/image" Target="../media/image27.png"/><Relationship Id="rId7" Type="http://schemas.openxmlformats.org/officeDocument/2006/relationships/image" Target="../media/image30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tiff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roma1.infn.it/rog/astone/ANALISI_DATI_P/ESEMPI_Base/FunzioniBASE.py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0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6.emf"/><Relationship Id="rId12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8.emf"/><Relationship Id="rId5" Type="http://schemas.openxmlformats.org/officeDocument/2006/relationships/image" Target="../media/image15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7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6.emf"/><Relationship Id="rId12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3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8.emf"/><Relationship Id="rId5" Type="http://schemas.openxmlformats.org/officeDocument/2006/relationships/image" Target="../media/image15.emf"/><Relationship Id="rId15" Type="http://schemas.openxmlformats.org/officeDocument/2006/relationships/image" Target="../media/image21.png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7.emf"/><Relationship Id="rId14" Type="http://schemas.openxmlformats.org/officeDocument/2006/relationships/image" Target="../media/image7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7" Type="http://schemas.openxmlformats.org/officeDocument/2006/relationships/image" Target="../media/image30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creenshot 2019-04-09 at 10.56.44.png" descr="Screenshot 2019-04-09 at 10.56.44.png">
            <a:extLst>
              <a:ext uri="{FF2B5EF4-FFF2-40B4-BE49-F238E27FC236}">
                <a16:creationId xmlns:a16="http://schemas.microsoft.com/office/drawing/2014/main" id="{70B5E4C6-CE4D-7147-BC71-94834129DE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86079" cy="108748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A05249-25A4-3247-80AB-1FFEAE875DFC}"/>
              </a:ext>
            </a:extLst>
          </p:cNvPr>
          <p:cNvSpPr/>
          <p:nvPr/>
        </p:nvSpPr>
        <p:spPr>
          <a:xfrm>
            <a:off x="1886079" y="85813"/>
            <a:ext cx="5090697" cy="164737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B8226F-7172-D749-8F9D-3DA4B7D351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7899" y="165601"/>
            <a:ext cx="4767057" cy="1487504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EA5D45B-695D-064E-A968-DB52636A7D4A}"/>
              </a:ext>
            </a:extLst>
          </p:cNvPr>
          <p:cNvSpPr txBox="1"/>
          <p:nvPr/>
        </p:nvSpPr>
        <p:spPr>
          <a:xfrm>
            <a:off x="337227" y="975692"/>
            <a:ext cx="1713611" cy="2235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51" hangingPunct="0"/>
            <a:r>
              <a:rPr lang="it-IT" sz="984" dirty="0">
                <a:solidFill>
                  <a:schemeClr val="bg2">
                    <a:lumMod val="20000"/>
                    <a:lumOff val="80000"/>
                  </a:schemeClr>
                </a:solidFill>
                <a:latin typeface="Oswald" panose="02000503000000000000" pitchFamily="2" charset="0"/>
                <a:sym typeface="Helvetica Neue Medium"/>
              </a:rPr>
              <a:t>Istituto Nazionale di Fisica Nucleare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57AC1B-C220-8E47-B46B-AFF7FB44687C}"/>
              </a:ext>
            </a:extLst>
          </p:cNvPr>
          <p:cNvSpPr/>
          <p:nvPr/>
        </p:nvSpPr>
        <p:spPr>
          <a:xfrm>
            <a:off x="148036" y="2651247"/>
            <a:ext cx="8386364" cy="2122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 err="1"/>
              <a:t>Analisi</a:t>
            </a:r>
            <a:r>
              <a:rPr lang="en-GB" sz="2800" dirty="0"/>
              <a:t> del </a:t>
            </a:r>
            <a:r>
              <a:rPr lang="en-GB" sz="2800" dirty="0" err="1"/>
              <a:t>segnale</a:t>
            </a:r>
            <a:r>
              <a:rPr lang="en-GB" sz="2800" dirty="0"/>
              <a:t> per la </a:t>
            </a:r>
            <a:r>
              <a:rPr lang="en-GB" sz="2800" dirty="0" err="1"/>
              <a:t>rivelazione</a:t>
            </a:r>
            <a:r>
              <a:rPr lang="en-GB" sz="2800" dirty="0"/>
              <a:t> </a:t>
            </a:r>
            <a:r>
              <a:rPr lang="en-GB" sz="2800" dirty="0" err="1"/>
              <a:t>delle</a:t>
            </a:r>
            <a:r>
              <a:rPr lang="en-GB" sz="2800" dirty="0"/>
              <a:t> </a:t>
            </a:r>
            <a:r>
              <a:rPr lang="en-GB" sz="2800" dirty="0" err="1"/>
              <a:t>onde</a:t>
            </a:r>
            <a:r>
              <a:rPr lang="en-GB" sz="2800" dirty="0"/>
              <a:t> </a:t>
            </a:r>
            <a:r>
              <a:rPr lang="en-GB" sz="2800" dirty="0" err="1"/>
              <a:t>gravitazionali</a:t>
            </a:r>
            <a:r>
              <a:rPr lang="en-GB" sz="2800" dirty="0"/>
              <a:t> con </a:t>
            </a:r>
            <a:r>
              <a:rPr lang="en-GB" sz="2800" dirty="0" err="1"/>
              <a:t>rivelatori</a:t>
            </a:r>
            <a:r>
              <a:rPr lang="en-GB" sz="2800" dirty="0"/>
              <a:t> LIGO e Virgo</a:t>
            </a:r>
            <a:endParaRPr lang="it-IT" sz="3797" i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 algn="ctr">
              <a:defRPr sz="3800">
                <a:solidFill>
                  <a:schemeClr val="accent1">
                    <a:satOff val="-42592"/>
                    <a:lumOff val="15882"/>
                  </a:schemeClr>
                </a:solidFill>
              </a:defRPr>
            </a:pPr>
            <a:r>
              <a:rPr lang="it-IT" sz="3797" i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Pia Astone</a:t>
            </a:r>
          </a:p>
          <a:p>
            <a:pPr algn="ctr">
              <a:defRPr sz="3800">
                <a:solidFill>
                  <a:schemeClr val="accent1">
                    <a:satOff val="-42592"/>
                    <a:lumOff val="15882"/>
                  </a:schemeClr>
                </a:solidFill>
              </a:defRPr>
            </a:pPr>
            <a:endParaRPr lang="it-IT" sz="3797" i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 descr="Wavy.gif">
            <a:extLst>
              <a:ext uri="{FF2B5EF4-FFF2-40B4-BE49-F238E27FC236}">
                <a16:creationId xmlns:a16="http://schemas.microsoft.com/office/drawing/2014/main" id="{1538FABF-DDFF-844A-939A-AB42409533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9473" y="3859133"/>
            <a:ext cx="3155592" cy="19722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09A34AD-ACA1-6D4D-B186-39EFF8FB52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6776" y="5608164"/>
            <a:ext cx="2229149" cy="12538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9CF713-DF5A-DC4B-90CB-6E0F0BA7C1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8035" y="1478370"/>
            <a:ext cx="1784684" cy="10880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5288000-2DFA-D249-BE41-4A984F3D7D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94528" y="4221592"/>
            <a:ext cx="4663393" cy="2122761"/>
          </a:xfrm>
          <a:prstGeom prst="rect">
            <a:avLst/>
          </a:prstGeom>
        </p:spPr>
      </p:pic>
      <p:pic>
        <p:nvPicPr>
          <p:cNvPr id="9" name="Video-GravityRipples-720p.m4v">
            <a:hlinkClick r:id="" action="ppaction://media"/>
            <a:extLst>
              <a:ext uri="{FF2B5EF4-FFF2-40B4-BE49-F238E27FC236}">
                <a16:creationId xmlns:a16="http://schemas.microsoft.com/office/drawing/2014/main" id="{C06104F6-5335-3C43-82E5-D8092F4A4A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4903" y="4583288"/>
            <a:ext cx="2808964" cy="1761065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F6093064-648E-0643-A499-F8FF09256BA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45246">
            <a:off x="7285196" y="145252"/>
            <a:ext cx="1466530" cy="124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201C2C7-5E81-7345-B7E2-A2D6F724F7B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31919" y="1653105"/>
            <a:ext cx="1790700" cy="83185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56FDC53-239A-564A-94C4-39C4BBDF3FE4}"/>
              </a:ext>
            </a:extLst>
          </p:cNvPr>
          <p:cNvSpPr/>
          <p:nvPr/>
        </p:nvSpPr>
        <p:spPr>
          <a:xfrm>
            <a:off x="3186420" y="4626500"/>
            <a:ext cx="3870509" cy="1204878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83275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0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630637" y="5454648"/>
            <a:ext cx="1156910" cy="3048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Box 1"/>
          <p:cNvSpPr txBox="1"/>
          <p:nvPr/>
        </p:nvSpPr>
        <p:spPr>
          <a:xfrm>
            <a:off x="430078" y="233082"/>
            <a:ext cx="4186851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C000"/>
                </a:solidFill>
              </a:rPr>
              <a:t>Analizzare un insieme di dati significa applicare alcuni operatori sui dati stessi in modo tale che il segnale di interesse diventi rilevabile e si possano stimare i suoi parametri.</a:t>
            </a:r>
          </a:p>
          <a:p>
            <a:r>
              <a:rPr lang="it-IT" sz="2400" dirty="0"/>
              <a:t> </a:t>
            </a:r>
            <a:r>
              <a:rPr lang="it-IT" sz="2400" i="1" dirty="0"/>
              <a:t>Questo viene fatto filtrando adeguatamente i dati. I filtri sono sistemi con caratteristiche particolari. </a:t>
            </a:r>
            <a:r>
              <a:rPr lang="it-IT" sz="2400" dirty="0">
                <a:solidFill>
                  <a:srgbClr val="FFC000"/>
                </a:solidFill>
              </a:rPr>
              <a:t>Quantitativamente, vogliamo aumentare il rapporto segnale-rumore</a:t>
            </a:r>
            <a:endParaRPr lang="en-US" sz="2100" dirty="0">
              <a:solidFill>
                <a:srgbClr val="FFC000"/>
              </a:solidFill>
            </a:endParaRPr>
          </a:p>
          <a:p>
            <a:endParaRPr lang="en-US" sz="21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E5D1A-1E15-654D-9EAB-1B9AB4BECF7D}"/>
              </a:ext>
            </a:extLst>
          </p:cNvPr>
          <p:cNvSpPr/>
          <p:nvPr/>
        </p:nvSpPr>
        <p:spPr>
          <a:xfrm>
            <a:off x="816395" y="5446961"/>
            <a:ext cx="3231498" cy="13488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696622"/>
              </p:ext>
            </p:extLst>
          </p:nvPr>
        </p:nvGraphicFramePr>
        <p:xfrm>
          <a:off x="1136690" y="5641920"/>
          <a:ext cx="2400522" cy="958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" name="Equation" r:id="rId5" imgW="1079500" imgH="431800" progId="Equation.3">
                  <p:embed/>
                </p:oleObj>
              </mc:Choice>
              <mc:Fallback>
                <p:oleObj name="Equation" r:id="rId5" imgW="1079500" imgH="4318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36690" y="5641920"/>
                        <a:ext cx="2400522" cy="9588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8CFF4-7DED-754D-9A94-67363538C100}" type="slidenum">
              <a:rPr lang="en-US" smtClean="0"/>
              <a:t>10</a:t>
            </a:fld>
            <a:endParaRPr lang="en-US"/>
          </a:p>
        </p:txBody>
      </p:sp>
      <p:pic>
        <p:nvPicPr>
          <p:cNvPr id="8" name="matchedFilter_shownSlow.mpg">
            <a:hlinkClick r:id="" action="ppaction://media"/>
            <a:extLst>
              <a:ext uri="{FF2B5EF4-FFF2-40B4-BE49-F238E27FC236}">
                <a16:creationId xmlns:a16="http://schemas.microsoft.com/office/drawing/2014/main" id="{AF3AC9C4-70F7-894B-A8E9-9B0EC00D5475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2000" y="443381"/>
            <a:ext cx="4354655" cy="558614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FB1ED5-E554-A94E-AA47-8D3DFBF7A6EC}"/>
              </a:ext>
            </a:extLst>
          </p:cNvPr>
          <p:cNvSpPr txBox="1"/>
          <p:nvPr/>
        </p:nvSpPr>
        <p:spPr>
          <a:xfrm>
            <a:off x="5630637" y="6292333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b="1" dirty="0"/>
              <a:t>FILTRAGGIO DEI DATI</a:t>
            </a:r>
          </a:p>
        </p:txBody>
      </p:sp>
    </p:spTree>
    <p:extLst>
      <p:ext uri="{BB962C8B-B14F-4D97-AF65-F5344CB8AC3E}">
        <p14:creationId xmlns:p14="http://schemas.microsoft.com/office/powerpoint/2010/main" val="212259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8CFF4-7DED-754D-9A94-67363538C100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758951" y="5340350"/>
          <a:ext cx="691515" cy="251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3" name="Equation" r:id="rId4" imgW="558800" imgH="203200" progId="Equation.3">
                  <p:embed/>
                </p:oleObj>
              </mc:Choice>
              <mc:Fallback>
                <p:oleObj name="Equation" r:id="rId4" imgW="558800" imgH="203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8951" y="5340350"/>
                        <a:ext cx="691515" cy="251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5784062" y="5384404"/>
          <a:ext cx="188119" cy="173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4" name="Equation" r:id="rId6" imgW="152400" imgH="139700" progId="Equation.3">
                  <p:embed/>
                </p:oleObj>
              </mc:Choice>
              <mc:Fallback>
                <p:oleObj name="Equation" r:id="rId6" imgW="152400" imgH="1397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84062" y="5384404"/>
                        <a:ext cx="188119" cy="173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6249587" y="5334796"/>
          <a:ext cx="579834" cy="22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5" name="Equation" r:id="rId8" imgW="469900" imgH="177800" progId="Equation.3">
                  <p:embed/>
                </p:oleObj>
              </mc:Choice>
              <mc:Fallback>
                <p:oleObj name="Equation" r:id="rId8" imgW="469900" imgH="177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9587" y="5334796"/>
                        <a:ext cx="579834" cy="221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69269" y="5604273"/>
          <a:ext cx="644129" cy="282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6" name="Equation" r:id="rId10" imgW="520700" imgH="228600" progId="Equation.3">
                  <p:embed/>
                </p:oleObj>
              </mc:Choice>
              <mc:Fallback>
                <p:oleObj name="Equation" r:id="rId10" imgW="5207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69269" y="5604273"/>
                        <a:ext cx="644129" cy="282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FDA9AC7-9A19-1D4F-8969-0B22AF80F327}"/>
              </a:ext>
            </a:extLst>
          </p:cNvPr>
          <p:cNvSpPr/>
          <p:nvPr/>
        </p:nvSpPr>
        <p:spPr>
          <a:xfrm>
            <a:off x="2165040" y="152762"/>
            <a:ext cx="35429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T" sz="3600" b="1" dirty="0">
                <a:solidFill>
                  <a:schemeClr val="accent1"/>
                </a:solidFill>
              </a:rPr>
              <a:t>Il filtro adattato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69C71B-7A43-514F-A912-23010C76F1DD}"/>
              </a:ext>
            </a:extLst>
          </p:cNvPr>
          <p:cNvSpPr txBox="1"/>
          <p:nvPr/>
        </p:nvSpPr>
        <p:spPr>
          <a:xfrm>
            <a:off x="157244" y="839957"/>
            <a:ext cx="88004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-</a:t>
            </a:r>
            <a:r>
              <a:rPr lang="it-IT" sz="2400" b="1" dirty="0"/>
              <a:t>Se la forma del segnale da rivelare è nota, il filtro adattato è il metodo che massimizza il rapporto segnale rumore</a:t>
            </a:r>
          </a:p>
          <a:p>
            <a:endParaRPr lang="it-IT" sz="2400" b="1" dirty="0"/>
          </a:p>
          <a:p>
            <a:r>
              <a:rPr lang="it-IT" sz="2400" b="1" dirty="0"/>
              <a:t>-”Nota” vuol dire  ~ </a:t>
            </a:r>
            <a:r>
              <a:rPr lang="it-IT" sz="2400" b="1" u="sng" dirty="0"/>
              <a:t>esattamente nota </a:t>
            </a:r>
            <a:r>
              <a:rPr lang="it-IT" sz="2400" b="1" dirty="0">
                <a:sym typeface="Wingdings" pitchFamily="2" charset="2"/>
              </a:rPr>
              <a:t> si fanno GRIGLIE </a:t>
            </a:r>
          </a:p>
          <a:p>
            <a:r>
              <a:rPr lang="it-IT" sz="2400" b="1" dirty="0">
                <a:sym typeface="Wingdings" pitchFamily="2" charset="2"/>
              </a:rPr>
              <a:t>di filtri </a:t>
            </a:r>
            <a:r>
              <a:rPr lang="it-IT" sz="2400" i="1" dirty="0">
                <a:sym typeface="Wingdings" pitchFamily="2" charset="2"/>
              </a:rPr>
              <a:t>(ricordate l’esercizio della lezione numero 2 ?)</a:t>
            </a:r>
          </a:p>
          <a:p>
            <a:endParaRPr lang="it-IT" sz="2400" dirty="0">
              <a:sym typeface="Wingdings" pitchFamily="2" charset="2"/>
            </a:endParaRPr>
          </a:p>
          <a:p>
            <a:r>
              <a:rPr lang="it-IT" sz="2400" dirty="0">
                <a:sym typeface="Wingdings" pitchFamily="2" charset="2"/>
              </a:rPr>
              <a:t>-</a:t>
            </a:r>
            <a:r>
              <a:rPr lang="it-IT" sz="2400" b="1" dirty="0">
                <a:sym typeface="Wingdings" pitchFamily="2" charset="2"/>
              </a:rPr>
              <a:t>Dunque è un metodo potente ma poco “robusto”, richiede di utilizzare tanti </a:t>
            </a:r>
            <a:r>
              <a:rPr lang="it-IT" sz="2400" b="1" u="sng" dirty="0">
                <a:sym typeface="Wingdings" pitchFamily="2" charset="2"/>
              </a:rPr>
              <a:t>“</a:t>
            </a:r>
            <a:r>
              <a:rPr lang="it-IT" sz="2400" b="1" u="sng" dirty="0" err="1">
                <a:sym typeface="Wingdings" pitchFamily="2" charset="2"/>
              </a:rPr>
              <a:t>templates</a:t>
            </a:r>
            <a:r>
              <a:rPr lang="it-IT" sz="2400" b="1" u="sng" dirty="0">
                <a:sym typeface="Wingdings" pitchFamily="2" charset="2"/>
              </a:rPr>
              <a:t>”</a:t>
            </a:r>
          </a:p>
          <a:p>
            <a:endParaRPr lang="it-IT" sz="2400" b="1" u="sng" dirty="0">
              <a:sym typeface="Wingdings" pitchFamily="2" charset="2"/>
            </a:endParaRPr>
          </a:p>
          <a:p>
            <a:r>
              <a:rPr lang="it-IT" sz="2400" b="1" dirty="0">
                <a:sym typeface="Wingdings" pitchFamily="2" charset="2"/>
              </a:rPr>
              <a:t>- Si costruisce il filtro e lo si applica sui dati</a:t>
            </a:r>
            <a:endParaRPr lang="it-IT" sz="24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032EAB-0848-3F41-8409-5C84E461FC05}"/>
              </a:ext>
            </a:extLst>
          </p:cNvPr>
          <p:cNvSpPr/>
          <p:nvPr/>
        </p:nvSpPr>
        <p:spPr>
          <a:xfrm>
            <a:off x="440267" y="5803773"/>
            <a:ext cx="81093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T" sz="2400" b="1" dirty="0"/>
              <a:t>``Convoluzione” nel dominio del tempo </a:t>
            </a:r>
            <a:r>
              <a:rPr lang="en-IT" sz="2400" b="1" dirty="0">
                <a:solidFill>
                  <a:schemeClr val="accent1"/>
                </a:solidFill>
                <a:sym typeface="Wingdings" pitchFamily="2" charset="2"/>
              </a:rPr>
              <a:t></a:t>
            </a:r>
            <a:r>
              <a:rPr lang="en-IT" sz="2400" b="1" dirty="0">
                <a:solidFill>
                  <a:schemeClr val="accent1"/>
                </a:solidFill>
              </a:rPr>
              <a:t> </a:t>
            </a:r>
          </a:p>
          <a:p>
            <a:r>
              <a:rPr lang="en-IT" sz="2400" b="1" dirty="0"/>
              <a:t>``Moltiplicazione” nel dominio delle frequenze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92B1B8-4AB1-1A48-8FC3-4A245D1AF9B3}"/>
              </a:ext>
            </a:extLst>
          </p:cNvPr>
          <p:cNvSpPr/>
          <p:nvPr/>
        </p:nvSpPr>
        <p:spPr>
          <a:xfrm>
            <a:off x="157244" y="839956"/>
            <a:ext cx="8800488" cy="4298909"/>
          </a:xfrm>
          <a:prstGeom prst="rect">
            <a:avLst/>
          </a:prstGeom>
          <a:noFill/>
          <a:ln w="1079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2933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8CFF4-7DED-754D-9A94-67363538C100}" type="slidenum">
              <a:rPr lang="en-US" smtClean="0"/>
              <a:t>12</a:t>
            </a:fld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758951" y="5340350"/>
          <a:ext cx="691515" cy="251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9" name="Equation" r:id="rId4" imgW="558800" imgH="203200" progId="Equation.3">
                  <p:embed/>
                </p:oleObj>
              </mc:Choice>
              <mc:Fallback>
                <p:oleObj name="Equation" r:id="rId4" imgW="558800" imgH="203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8951" y="5340350"/>
                        <a:ext cx="691515" cy="251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5784062" y="5384404"/>
          <a:ext cx="188119" cy="173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0" name="Equation" r:id="rId6" imgW="152400" imgH="139700" progId="Equation.3">
                  <p:embed/>
                </p:oleObj>
              </mc:Choice>
              <mc:Fallback>
                <p:oleObj name="Equation" r:id="rId6" imgW="152400" imgH="1397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84062" y="5384404"/>
                        <a:ext cx="188119" cy="173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6249587" y="5334796"/>
          <a:ext cx="579834" cy="22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1" name="Equation" r:id="rId8" imgW="469900" imgH="177800" progId="Equation.3">
                  <p:embed/>
                </p:oleObj>
              </mc:Choice>
              <mc:Fallback>
                <p:oleObj name="Equation" r:id="rId8" imgW="469900" imgH="177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9587" y="5334796"/>
                        <a:ext cx="579834" cy="221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69269" y="5604273"/>
          <a:ext cx="644129" cy="282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2" name="Equation" r:id="rId10" imgW="520700" imgH="228600" progId="Equation.3">
                  <p:embed/>
                </p:oleObj>
              </mc:Choice>
              <mc:Fallback>
                <p:oleObj name="Equation" r:id="rId10" imgW="5207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69269" y="5604273"/>
                        <a:ext cx="644129" cy="282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FDA9AC7-9A19-1D4F-8969-0B22AF80F327}"/>
              </a:ext>
            </a:extLst>
          </p:cNvPr>
          <p:cNvSpPr/>
          <p:nvPr/>
        </p:nvSpPr>
        <p:spPr>
          <a:xfrm>
            <a:off x="484476" y="185246"/>
            <a:ext cx="7447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T" sz="3200" b="1" dirty="0">
                <a:solidFill>
                  <a:schemeClr val="accent1"/>
                </a:solidFill>
              </a:rPr>
              <a:t>Il filtro adattato: come si costruisce 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15CCA3-2D00-5840-8233-9A69886B6BD8}"/>
              </a:ext>
            </a:extLst>
          </p:cNvPr>
          <p:cNvSpPr txBox="1"/>
          <p:nvPr/>
        </p:nvSpPr>
        <p:spPr>
          <a:xfrm>
            <a:off x="353758" y="796300"/>
            <a:ext cx="2810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b="1" dirty="0"/>
              <a:t>Se il rumore e’ BIANCO</a:t>
            </a:r>
            <a:endParaRPr lang="en-I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6A33D9-3823-F449-839D-13C350F2B480}"/>
              </a:ext>
            </a:extLst>
          </p:cNvPr>
          <p:cNvSpPr txBox="1"/>
          <p:nvPr/>
        </p:nvSpPr>
        <p:spPr>
          <a:xfrm>
            <a:off x="353758" y="1442679"/>
            <a:ext cx="3183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400" u="sng" dirty="0"/>
              <a:t>Se il segnale </a:t>
            </a:r>
            <a:r>
              <a:rPr lang="it-IT" sz="2400" b="1" dirty="0">
                <a:sym typeface="Wingdings" pitchFamily="2" charset="2"/>
              </a:rPr>
              <a:t>è</a:t>
            </a:r>
            <a:r>
              <a:rPr lang="en-IT" sz="2400" b="1" u="sng" dirty="0">
                <a:sym typeface="Wingdings" pitchFamily="2" charset="2"/>
              </a:rPr>
              <a:t> </a:t>
            </a:r>
            <a:r>
              <a:rPr lang="en-IT" sz="2400" u="sng" dirty="0"/>
              <a:t>cosi’: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5D02D3-8DCD-C748-B411-A7307E91F3D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90460" y="1961299"/>
            <a:ext cx="6281940" cy="471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163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8CFF4-7DED-754D-9A94-67363538C100}" type="slidenum">
              <a:rPr lang="en-US" smtClean="0"/>
              <a:t>13</a:t>
            </a:fld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758951" y="5340350"/>
          <a:ext cx="691515" cy="251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69" name="Equation" r:id="rId4" imgW="558800" imgH="203200" progId="Equation.3">
                  <p:embed/>
                </p:oleObj>
              </mc:Choice>
              <mc:Fallback>
                <p:oleObj name="Equation" r:id="rId4" imgW="558800" imgH="203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8951" y="5340350"/>
                        <a:ext cx="691515" cy="251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5784062" y="5384404"/>
          <a:ext cx="188119" cy="173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0" name="Equation" r:id="rId6" imgW="152400" imgH="139700" progId="Equation.3">
                  <p:embed/>
                </p:oleObj>
              </mc:Choice>
              <mc:Fallback>
                <p:oleObj name="Equation" r:id="rId6" imgW="152400" imgH="1397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84062" y="5384404"/>
                        <a:ext cx="188119" cy="173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6249587" y="5334796"/>
          <a:ext cx="579834" cy="22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1" name="Equation" r:id="rId8" imgW="469900" imgH="177800" progId="Equation.3">
                  <p:embed/>
                </p:oleObj>
              </mc:Choice>
              <mc:Fallback>
                <p:oleObj name="Equation" r:id="rId8" imgW="469900" imgH="177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9587" y="5334796"/>
                        <a:ext cx="579834" cy="221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69269" y="5604273"/>
          <a:ext cx="644129" cy="282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2" name="Equation" r:id="rId10" imgW="520700" imgH="228600" progId="Equation.3">
                  <p:embed/>
                </p:oleObj>
              </mc:Choice>
              <mc:Fallback>
                <p:oleObj name="Equation" r:id="rId10" imgW="5207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69269" y="5604273"/>
                        <a:ext cx="644129" cy="282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FDA9AC7-9A19-1D4F-8969-0B22AF80F327}"/>
              </a:ext>
            </a:extLst>
          </p:cNvPr>
          <p:cNvSpPr/>
          <p:nvPr/>
        </p:nvSpPr>
        <p:spPr>
          <a:xfrm>
            <a:off x="484476" y="185246"/>
            <a:ext cx="7447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T" sz="3200" b="1" dirty="0">
                <a:solidFill>
                  <a:schemeClr val="accent1"/>
                </a:solidFill>
              </a:rPr>
              <a:t>Il filtro adattato: come si costruisce 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15CCA3-2D00-5840-8233-9A69886B6BD8}"/>
              </a:ext>
            </a:extLst>
          </p:cNvPr>
          <p:cNvSpPr txBox="1"/>
          <p:nvPr/>
        </p:nvSpPr>
        <p:spPr>
          <a:xfrm>
            <a:off x="353758" y="796300"/>
            <a:ext cx="2810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b="1" dirty="0"/>
              <a:t>Se il rumore e’ BIANCO</a:t>
            </a:r>
            <a:endParaRPr lang="en-I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6A33D9-3823-F449-839D-13C350F2B480}"/>
              </a:ext>
            </a:extLst>
          </p:cNvPr>
          <p:cNvSpPr txBox="1"/>
          <p:nvPr/>
        </p:nvSpPr>
        <p:spPr>
          <a:xfrm>
            <a:off x="353758" y="1442679"/>
            <a:ext cx="3114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400" u="sng" dirty="0"/>
              <a:t>Allora il filtro </a:t>
            </a:r>
            <a:r>
              <a:rPr lang="it-IT" sz="2400" b="1" dirty="0">
                <a:sym typeface="Wingdings" pitchFamily="2" charset="2"/>
              </a:rPr>
              <a:t>è </a:t>
            </a:r>
            <a:r>
              <a:rPr lang="en-IT" sz="2400" u="sng" dirty="0"/>
              <a:t>cosi’: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119D30-FDF3-9D40-A4E6-90B62064A7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06220" y="1904344"/>
            <a:ext cx="6357880" cy="476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603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8CFF4-7DED-754D-9A94-67363538C100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758951" y="5340350"/>
          <a:ext cx="691515" cy="251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7" name="Equation" r:id="rId4" imgW="558800" imgH="203200" progId="Equation.3">
                  <p:embed/>
                </p:oleObj>
              </mc:Choice>
              <mc:Fallback>
                <p:oleObj name="Equation" r:id="rId4" imgW="558800" imgH="203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8951" y="5340350"/>
                        <a:ext cx="691515" cy="251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5784062" y="5384404"/>
          <a:ext cx="188119" cy="173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8" name="Equation" r:id="rId6" imgW="152400" imgH="139700" progId="Equation.3">
                  <p:embed/>
                </p:oleObj>
              </mc:Choice>
              <mc:Fallback>
                <p:oleObj name="Equation" r:id="rId6" imgW="152400" imgH="1397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84062" y="5384404"/>
                        <a:ext cx="188119" cy="173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6249587" y="5334796"/>
          <a:ext cx="579834" cy="22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9" name="Equation" r:id="rId8" imgW="469900" imgH="177800" progId="Equation.3">
                  <p:embed/>
                </p:oleObj>
              </mc:Choice>
              <mc:Fallback>
                <p:oleObj name="Equation" r:id="rId8" imgW="469900" imgH="177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9587" y="5334796"/>
                        <a:ext cx="579834" cy="221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69269" y="5604273"/>
          <a:ext cx="644129" cy="282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0" name="Equation" r:id="rId10" imgW="520700" imgH="228600" progId="Equation.3">
                  <p:embed/>
                </p:oleObj>
              </mc:Choice>
              <mc:Fallback>
                <p:oleObj name="Equation" r:id="rId10" imgW="5207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69269" y="5604273"/>
                        <a:ext cx="644129" cy="282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FDA9AC7-9A19-1D4F-8969-0B22AF80F327}"/>
              </a:ext>
            </a:extLst>
          </p:cNvPr>
          <p:cNvSpPr/>
          <p:nvPr/>
        </p:nvSpPr>
        <p:spPr>
          <a:xfrm>
            <a:off x="484476" y="185246"/>
            <a:ext cx="7447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T" sz="3200" b="1" dirty="0">
                <a:solidFill>
                  <a:schemeClr val="accent1"/>
                </a:solidFill>
              </a:rPr>
              <a:t>Il filtro adattato: come si costruisce 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15CCA3-2D00-5840-8233-9A69886B6BD8}"/>
              </a:ext>
            </a:extLst>
          </p:cNvPr>
          <p:cNvSpPr txBox="1"/>
          <p:nvPr/>
        </p:nvSpPr>
        <p:spPr>
          <a:xfrm>
            <a:off x="353758" y="796300"/>
            <a:ext cx="372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b="1" dirty="0"/>
              <a:t>E se il rumore NON </a:t>
            </a:r>
            <a:r>
              <a:rPr lang="it-IT" b="1" dirty="0">
                <a:sym typeface="Wingdings" pitchFamily="2" charset="2"/>
              </a:rPr>
              <a:t>è</a:t>
            </a:r>
            <a:r>
              <a:rPr lang="en-IT" b="1" dirty="0"/>
              <a:t> BIANCO  ?</a:t>
            </a:r>
            <a:endParaRPr lang="en-IT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A892D1-CE32-7442-98EE-ECC3661E6B1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5020" y="1299765"/>
            <a:ext cx="7913960" cy="53720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01FD5A-3194-3642-A234-2F04413E4DF4}"/>
              </a:ext>
            </a:extLst>
          </p:cNvPr>
          <p:cNvSpPr txBox="1"/>
          <p:nvPr/>
        </p:nvSpPr>
        <p:spPr>
          <a:xfrm>
            <a:off x="4284133" y="796300"/>
            <a:ext cx="2151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b="1" dirty="0"/>
              <a:t>LO SI SBIANCA…..</a:t>
            </a:r>
          </a:p>
        </p:txBody>
      </p:sp>
      <p:pic>
        <p:nvPicPr>
          <p:cNvPr id="29706" name="Picture 10" descr="Risultato immagini per calimero ava come lava">
            <a:extLst>
              <a:ext uri="{FF2B5EF4-FFF2-40B4-BE49-F238E27FC236}">
                <a16:creationId xmlns:a16="http://schemas.microsoft.com/office/drawing/2014/main" id="{CD6B988D-9B08-F742-894B-6D8753618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646" y="1323659"/>
            <a:ext cx="3997361" cy="534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44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8CFF4-7DED-754D-9A94-67363538C100}" type="slidenum">
              <a:rPr lang="en-US" smtClean="0"/>
              <a:t>15</a:t>
            </a:fld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758951" y="5340350"/>
          <a:ext cx="691515" cy="251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9" name="Equation" r:id="rId4" imgW="558800" imgH="203200" progId="Equation.3">
                  <p:embed/>
                </p:oleObj>
              </mc:Choice>
              <mc:Fallback>
                <p:oleObj name="Equation" r:id="rId4" imgW="558800" imgH="203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8951" y="5340350"/>
                        <a:ext cx="691515" cy="251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5784062" y="5384404"/>
          <a:ext cx="188119" cy="173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0" name="Equation" r:id="rId6" imgW="152400" imgH="139700" progId="Equation.3">
                  <p:embed/>
                </p:oleObj>
              </mc:Choice>
              <mc:Fallback>
                <p:oleObj name="Equation" r:id="rId6" imgW="152400" imgH="1397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84062" y="5384404"/>
                        <a:ext cx="188119" cy="173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6249587" y="5334796"/>
          <a:ext cx="579834" cy="22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1" name="Equation" r:id="rId8" imgW="469900" imgH="177800" progId="Equation.3">
                  <p:embed/>
                </p:oleObj>
              </mc:Choice>
              <mc:Fallback>
                <p:oleObj name="Equation" r:id="rId8" imgW="469900" imgH="177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9587" y="5334796"/>
                        <a:ext cx="579834" cy="221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69269" y="5604273"/>
          <a:ext cx="644129" cy="282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2" name="Equation" r:id="rId10" imgW="520700" imgH="228600" progId="Equation.3">
                  <p:embed/>
                </p:oleObj>
              </mc:Choice>
              <mc:Fallback>
                <p:oleObj name="Equation" r:id="rId10" imgW="5207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69269" y="5604273"/>
                        <a:ext cx="644129" cy="282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FDA9AC7-9A19-1D4F-8969-0B22AF80F327}"/>
              </a:ext>
            </a:extLst>
          </p:cNvPr>
          <p:cNvSpPr/>
          <p:nvPr/>
        </p:nvSpPr>
        <p:spPr>
          <a:xfrm>
            <a:off x="484476" y="185246"/>
            <a:ext cx="7447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T" sz="3200" b="1" dirty="0">
                <a:solidFill>
                  <a:schemeClr val="accent1"/>
                </a:solidFill>
              </a:rPr>
              <a:t>Il filtro adattato: come si costruisce 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15CCA3-2D00-5840-8233-9A69886B6BD8}"/>
              </a:ext>
            </a:extLst>
          </p:cNvPr>
          <p:cNvSpPr txBox="1"/>
          <p:nvPr/>
        </p:nvSpPr>
        <p:spPr>
          <a:xfrm>
            <a:off x="353758" y="796300"/>
            <a:ext cx="3539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b="1" dirty="0"/>
              <a:t>Se il rumore NON </a:t>
            </a:r>
            <a:r>
              <a:rPr lang="it-IT" b="1" dirty="0">
                <a:sym typeface="Wingdings" pitchFamily="2" charset="2"/>
              </a:rPr>
              <a:t>è</a:t>
            </a:r>
            <a:r>
              <a:rPr lang="en-IT" b="1" dirty="0"/>
              <a:t> BIANCO  ?</a:t>
            </a:r>
            <a:endParaRPr lang="en-IT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A892D1-CE32-7442-98EE-ECC3661E6B1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5020" y="1299765"/>
            <a:ext cx="7913960" cy="53720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01FD5A-3194-3642-A234-2F04413E4DF4}"/>
              </a:ext>
            </a:extLst>
          </p:cNvPr>
          <p:cNvSpPr txBox="1"/>
          <p:nvPr/>
        </p:nvSpPr>
        <p:spPr>
          <a:xfrm>
            <a:off x="4284133" y="796300"/>
            <a:ext cx="2151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b="1" dirty="0"/>
              <a:t>LO SI SBIANCA…..</a:t>
            </a:r>
          </a:p>
        </p:txBody>
      </p:sp>
    </p:spTree>
    <p:extLst>
      <p:ext uri="{BB962C8B-B14F-4D97-AF65-F5344CB8AC3E}">
        <p14:creationId xmlns:p14="http://schemas.microsoft.com/office/powerpoint/2010/main" val="3438171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EMPIO_1 (Converted).mov" descr="ESEMPIO_1 (Converted).mov">
            <a:hlinkClick r:id="" action="ppaction://media"/>
            <a:extLst>
              <a:ext uri="{FF2B5EF4-FFF2-40B4-BE49-F238E27FC236}">
                <a16:creationId xmlns:a16="http://schemas.microsoft.com/office/drawing/2014/main" id="{8658249C-17F8-4040-9E69-C3CD5F8C69D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70000" y="1328825"/>
            <a:ext cx="6604000" cy="49518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94B775-EE32-CE45-85E4-50B171E22CCA}"/>
              </a:ext>
            </a:extLst>
          </p:cNvPr>
          <p:cNvSpPr txBox="1"/>
          <p:nvPr/>
        </p:nvSpPr>
        <p:spPr>
          <a:xfrm>
            <a:off x="321734" y="338667"/>
            <a:ext cx="8077200" cy="847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T" sz="2400" dirty="0"/>
              <a:t>Vediamo il filtro adattato al lavoro…prima di passare al codice…</a:t>
            </a:r>
          </a:p>
        </p:txBody>
      </p:sp>
    </p:spTree>
    <p:extLst>
      <p:ext uri="{BB962C8B-B14F-4D97-AF65-F5344CB8AC3E}">
        <p14:creationId xmlns:p14="http://schemas.microsoft.com/office/powerpoint/2010/main" val="369433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1AF8B60-05D5-4B4F-B72F-CDEBD8A56DD2}"/>
              </a:ext>
            </a:extLst>
          </p:cNvPr>
          <p:cNvSpPr txBox="1"/>
          <p:nvPr/>
        </p:nvSpPr>
        <p:spPr>
          <a:xfrm>
            <a:off x="753035" y="238602"/>
            <a:ext cx="6015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T" sz="3200" b="1" i="1" dirty="0"/>
              <a:t>Ora tocca a voi…</a:t>
            </a:r>
          </a:p>
        </p:txBody>
      </p:sp>
      <p:pic>
        <p:nvPicPr>
          <p:cNvPr id="5" name="Graphic 4" descr="Smiling face outline outline">
            <a:extLst>
              <a:ext uri="{FF2B5EF4-FFF2-40B4-BE49-F238E27FC236}">
                <a16:creationId xmlns:a16="http://schemas.microsoft.com/office/drawing/2014/main" id="{1AD96DA8-3A4A-7E4C-BDAF-080E57B075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68353" y="77236"/>
            <a:ext cx="914400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5B40F3-649C-1B4E-AEBB-DF2881EA8A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75731"/>
            <a:ext cx="9144000" cy="564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20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9784B78-2FD9-3B47-BAD0-924D407053C2}"/>
              </a:ext>
            </a:extLst>
          </p:cNvPr>
          <p:cNvSpPr/>
          <p:nvPr/>
        </p:nvSpPr>
        <p:spPr>
          <a:xfrm>
            <a:off x="168443" y="6456250"/>
            <a:ext cx="89755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https://</a:t>
            </a:r>
            <a:r>
              <a:rPr lang="en-GB" sz="1600" dirty="0" err="1"/>
              <a:t>tds.virgo-gw.eu</a:t>
            </a:r>
            <a:r>
              <a:rPr lang="en-GB" sz="1600" dirty="0"/>
              <a:t>/?</a:t>
            </a:r>
            <a:r>
              <a:rPr lang="en-GB" sz="1600" dirty="0" err="1"/>
              <a:t>call_file</a:t>
            </a:r>
            <a:r>
              <a:rPr lang="en-GB" sz="1600" dirty="0"/>
              <a:t>=VIR-1163A-19_TheInstrumentsToDetectGravitat.pdf</a:t>
            </a:r>
            <a:endParaRPr lang="en-IT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7E557F-124B-7847-8A0B-5385BD374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78" y="216975"/>
            <a:ext cx="8488043" cy="5954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449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4A3C2CE-FB58-A34F-8531-B3AE97924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886" y="251150"/>
            <a:ext cx="3451678" cy="286741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AD6CBA21-B1ED-3F43-8EF2-BE5030A9E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883" y="407124"/>
            <a:ext cx="8409117" cy="1253896"/>
          </a:xfrm>
        </p:spPr>
        <p:txBody>
          <a:bodyPr>
            <a:normAutofit fontScale="90000"/>
          </a:bodyPr>
          <a:lstStyle/>
          <a:p>
            <a:r>
              <a:rPr lang="en-IT" sz="3290" i="1" dirty="0"/>
              <a:t>Diagrammi tempo-frequenza</a:t>
            </a:r>
            <a:br>
              <a:rPr lang="en-IT" sz="3290" i="1" dirty="0"/>
            </a:br>
            <a:br>
              <a:rPr lang="en-IT" sz="3290" i="1" dirty="0"/>
            </a:br>
            <a:r>
              <a:rPr lang="en-IT" sz="3290" i="1" dirty="0"/>
              <a:t> ed injections</a:t>
            </a:r>
            <a:br>
              <a:rPr lang="en-IT" sz="3290" i="1" dirty="0"/>
            </a:br>
            <a:endParaRPr lang="en-IT" sz="3290" i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A294E84-50A5-964A-BDF7-17A40EE9AC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86" y="3347541"/>
            <a:ext cx="2231637" cy="1253896"/>
          </a:xfrm>
          <a:prstGeom prst="rect">
            <a:avLst/>
          </a:prstGeom>
        </p:spPr>
      </p:pic>
      <p:pic>
        <p:nvPicPr>
          <p:cNvPr id="12" name="GWmergerCombo.jpg">
            <a:extLst>
              <a:ext uri="{FF2B5EF4-FFF2-40B4-BE49-F238E27FC236}">
                <a16:creationId xmlns:a16="http://schemas.microsoft.com/office/drawing/2014/main" id="{63B8220F-A40F-6D49-AF01-017D0935F49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7068" y="4881165"/>
            <a:ext cx="2379302" cy="1339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EEE08D-086D-CA49-8D6B-9F998C4516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881165"/>
            <a:ext cx="2995538" cy="21686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318F6B-48F2-7E4D-8EC2-4BAA1FB91B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7591" y="4316742"/>
            <a:ext cx="3480286" cy="24681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82D315-49EF-034C-88BE-E93E697593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6370" y="1732759"/>
            <a:ext cx="3471905" cy="244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14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AEEEE4F-66FA-2D4D-90A3-1DBB9F9DF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7287"/>
            <a:ext cx="5064923" cy="39244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5C7326-07DB-4B41-BE3B-6D3B39F0D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8833" y="12060"/>
            <a:ext cx="4995167" cy="36057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64337D-0D0A-EA41-A9E1-D4881720C833}"/>
              </a:ext>
            </a:extLst>
          </p:cNvPr>
          <p:cNvSpPr txBox="1"/>
          <p:nvPr/>
        </p:nvSpPr>
        <p:spPr>
          <a:xfrm>
            <a:off x="174027" y="3777189"/>
            <a:ext cx="797365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800" dirty="0"/>
              <a:t>Ora vedremo, partendo da questo esempio,</a:t>
            </a:r>
          </a:p>
          <a:p>
            <a:r>
              <a:rPr lang="en-IT" sz="2800" dirty="0"/>
              <a:t> quanto potente sia la possibilità di</a:t>
            </a:r>
          </a:p>
          <a:p>
            <a:r>
              <a:rPr lang="en-IT" sz="2800" dirty="0"/>
              <a:t> rappresentare </a:t>
            </a:r>
            <a:r>
              <a:rPr lang="en-GB" sz="3200" dirty="0"/>
              <a:t>i </a:t>
            </a:r>
            <a:r>
              <a:rPr lang="en-IT" sz="3200" dirty="0"/>
              <a:t> segnali anche nel</a:t>
            </a:r>
          </a:p>
          <a:p>
            <a:r>
              <a:rPr lang="en-IT" sz="3200" dirty="0"/>
              <a:t>		</a:t>
            </a:r>
            <a:r>
              <a:rPr lang="en-IT" sz="3200" b="1" dirty="0"/>
              <a:t>Dominio della Frequenza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FD35CB-FD0C-074D-A758-EE5180EF479A}"/>
              </a:ext>
            </a:extLst>
          </p:cNvPr>
          <p:cNvSpPr txBox="1"/>
          <p:nvPr/>
        </p:nvSpPr>
        <p:spPr>
          <a:xfrm>
            <a:off x="305447" y="6086704"/>
            <a:ext cx="853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b="1" dirty="0"/>
              <a:t>Dominio del Tempo ==</a:t>
            </a:r>
            <a:r>
              <a:rPr lang="en-IT" b="1" dirty="0">
                <a:sym typeface="Wingdings" pitchFamily="2" charset="2"/>
              </a:rPr>
              <a:t>  Trasformata di Fourier  Dominio delle frequenze</a:t>
            </a:r>
            <a:endParaRPr lang="en-IT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70E554-B43F-C94A-AD22-134529909134}"/>
              </a:ext>
            </a:extLst>
          </p:cNvPr>
          <p:cNvSpPr/>
          <p:nvPr/>
        </p:nvSpPr>
        <p:spPr>
          <a:xfrm>
            <a:off x="174027" y="5716181"/>
            <a:ext cx="8664525" cy="1019899"/>
          </a:xfrm>
          <a:prstGeom prst="rect">
            <a:avLst/>
          </a:prstGeom>
          <a:noFill/>
          <a:ln w="133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33816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0EB46-7DC6-CB43-B5A6-6789AD009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52" y="214631"/>
            <a:ext cx="8341895" cy="787400"/>
          </a:xfrm>
        </p:spPr>
        <p:txBody>
          <a:bodyPr>
            <a:normAutofit/>
          </a:bodyPr>
          <a:lstStyle/>
          <a:p>
            <a:r>
              <a:rPr lang="en-US" sz="3200" cap="none" dirty="0" err="1"/>
              <a:t>Continuiamo</a:t>
            </a:r>
            <a:r>
              <a:rPr lang="en-US" sz="3200" cap="none" dirty="0"/>
              <a:t> con </a:t>
            </a:r>
            <a:r>
              <a:rPr lang="en-IT" sz="3200" cap="none" dirty="0"/>
              <a:t>esempi di base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A5F13C-CEFD-5041-8B72-E83D50E57AEF}"/>
              </a:ext>
            </a:extLst>
          </p:cNvPr>
          <p:cNvSpPr/>
          <p:nvPr/>
        </p:nvSpPr>
        <p:spPr>
          <a:xfrm>
            <a:off x="200524" y="2163929"/>
            <a:ext cx="7748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hlinkClick r:id="rId2"/>
              </a:rPr>
              <a:t>Secondo esempio: segnali, rumore e dal tempo alla frequenza</a:t>
            </a:r>
            <a:endParaRPr lang="en-IT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7F23CA-03E0-5D43-87EF-17246C091B3C}"/>
              </a:ext>
            </a:extLst>
          </p:cNvPr>
          <p:cNvSpPr/>
          <p:nvPr/>
        </p:nvSpPr>
        <p:spPr>
          <a:xfrm>
            <a:off x="401053" y="3418733"/>
            <a:ext cx="43081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﻿import </a:t>
            </a:r>
            <a:r>
              <a:rPr lang="en-GB" dirty="0" err="1"/>
              <a:t>matplotlib.pyplot</a:t>
            </a:r>
            <a:r>
              <a:rPr lang="en-GB" dirty="0"/>
              <a:t> as plot</a:t>
            </a:r>
          </a:p>
          <a:p>
            <a:endParaRPr lang="en-GB" dirty="0"/>
          </a:p>
          <a:p>
            <a:r>
              <a:rPr lang="en-GB" dirty="0"/>
              <a:t>import </a:t>
            </a:r>
            <a:r>
              <a:rPr lang="en-GB" dirty="0" err="1"/>
              <a:t>numpy</a:t>
            </a:r>
            <a:r>
              <a:rPr lang="en-GB" dirty="0"/>
              <a:t> as np</a:t>
            </a:r>
          </a:p>
          <a:p>
            <a:endParaRPr lang="en-GB" dirty="0"/>
          </a:p>
          <a:p>
            <a:r>
              <a:rPr lang="en-GB" dirty="0"/>
              <a:t>from </a:t>
            </a:r>
            <a:r>
              <a:rPr lang="en-GB" dirty="0" err="1"/>
              <a:t>scipy.fft</a:t>
            </a:r>
            <a:r>
              <a:rPr lang="en-GB" dirty="0"/>
              <a:t> import </a:t>
            </a:r>
            <a:r>
              <a:rPr lang="en-GB" dirty="0" err="1"/>
              <a:t>fft</a:t>
            </a:r>
            <a:endParaRPr lang="en-GB" dirty="0"/>
          </a:p>
          <a:p>
            <a:endParaRPr lang="en-GB" dirty="0"/>
          </a:p>
          <a:p>
            <a:r>
              <a:rPr lang="en-GB" dirty="0"/>
              <a:t>﻿from </a:t>
            </a:r>
            <a:r>
              <a:rPr lang="en-GB" dirty="0" err="1"/>
              <a:t>scipy</a:t>
            </a:r>
            <a:r>
              <a:rPr lang="en-GB" dirty="0"/>
              <a:t> import signal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D80CF5-3A83-334C-80A8-F86ADD4C3BC2}"/>
              </a:ext>
            </a:extLst>
          </p:cNvPr>
          <p:cNvSpPr/>
          <p:nvPr/>
        </p:nvSpPr>
        <p:spPr>
          <a:xfrm>
            <a:off x="401052" y="3353952"/>
            <a:ext cx="4170948" cy="2308324"/>
          </a:xfrm>
          <a:prstGeom prst="rect">
            <a:avLst/>
          </a:prstGeom>
          <a:noFill/>
          <a:ln w="666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AB5E66-9237-3D43-BD5F-FE71ACD70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3821"/>
            <a:ext cx="8768591" cy="11173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9F58E1-FBD7-DF46-8CA8-B7AA549669D9}"/>
              </a:ext>
            </a:extLst>
          </p:cNvPr>
          <p:cNvSpPr txBox="1"/>
          <p:nvPr/>
        </p:nvSpPr>
        <p:spPr>
          <a:xfrm>
            <a:off x="56179" y="6068837"/>
            <a:ext cx="90204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M</a:t>
            </a:r>
            <a:r>
              <a:rPr lang="en-IT" sz="2000" dirty="0"/>
              <a:t>a prima dobbiamo introdurre un concetto…un momento di pazienza</a:t>
            </a:r>
          </a:p>
        </p:txBody>
      </p:sp>
    </p:spTree>
    <p:extLst>
      <p:ext uri="{BB962C8B-B14F-4D97-AF65-F5344CB8AC3E}">
        <p14:creationId xmlns:p14="http://schemas.microsoft.com/office/powerpoint/2010/main" val="479097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8CFF4-7DED-754D-9A94-67363538C100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758951" y="5340350"/>
          <a:ext cx="691515" cy="251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39" name="Equation" r:id="rId4" imgW="558800" imgH="203200" progId="Equation.3">
                  <p:embed/>
                </p:oleObj>
              </mc:Choice>
              <mc:Fallback>
                <p:oleObj name="Equation" r:id="rId4" imgW="558800" imgH="203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8951" y="5340350"/>
                        <a:ext cx="691515" cy="251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5784062" y="5384404"/>
          <a:ext cx="188119" cy="173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0" name="Equation" r:id="rId6" imgW="152400" imgH="139700" progId="Equation.3">
                  <p:embed/>
                </p:oleObj>
              </mc:Choice>
              <mc:Fallback>
                <p:oleObj name="Equation" r:id="rId6" imgW="152400" imgH="1397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84062" y="5384404"/>
                        <a:ext cx="188119" cy="173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6249587" y="5334796"/>
          <a:ext cx="579834" cy="22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1" name="Equation" r:id="rId8" imgW="469900" imgH="177800" progId="Equation.3">
                  <p:embed/>
                </p:oleObj>
              </mc:Choice>
              <mc:Fallback>
                <p:oleObj name="Equation" r:id="rId8" imgW="469900" imgH="177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9587" y="5334796"/>
                        <a:ext cx="579834" cy="221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69269" y="5604273"/>
          <a:ext cx="644129" cy="282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2" name="Equation" r:id="rId10" imgW="520700" imgH="228600" progId="Equation.3">
                  <p:embed/>
                </p:oleObj>
              </mc:Choice>
              <mc:Fallback>
                <p:oleObj name="Equation" r:id="rId10" imgW="5207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69269" y="5604273"/>
                        <a:ext cx="644129" cy="282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FDA9AC7-9A19-1D4F-8969-0B22AF80F327}"/>
              </a:ext>
            </a:extLst>
          </p:cNvPr>
          <p:cNvSpPr/>
          <p:nvPr/>
        </p:nvSpPr>
        <p:spPr>
          <a:xfrm>
            <a:off x="1791052" y="232946"/>
            <a:ext cx="5014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T" sz="3200" b="1" dirty="0">
                <a:solidFill>
                  <a:schemeClr val="accent1"/>
                </a:solidFill>
              </a:rPr>
              <a:t>La Trasformata di Fourier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69C71B-7A43-514F-A912-23010C76F1DD}"/>
              </a:ext>
            </a:extLst>
          </p:cNvPr>
          <p:cNvSpPr txBox="1"/>
          <p:nvPr/>
        </p:nvSpPr>
        <p:spPr>
          <a:xfrm>
            <a:off x="168390" y="965776"/>
            <a:ext cx="88072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/>
              <a:t>L’analisi spettrale </a:t>
            </a:r>
            <a:r>
              <a:rPr lang="it-IT" sz="2400" dirty="0"/>
              <a:t>è un metodo potentissimo per studiare</a:t>
            </a:r>
          </a:p>
          <a:p>
            <a:r>
              <a:rPr lang="it-IT" sz="2400" dirty="0"/>
              <a:t> un processo fisico, analizzandone </a:t>
            </a:r>
            <a:r>
              <a:rPr lang="it-IT" sz="2400" b="1" dirty="0"/>
              <a:t>le componenti in</a:t>
            </a:r>
          </a:p>
          <a:p>
            <a:r>
              <a:rPr lang="it-IT" sz="2400" b="1" dirty="0"/>
              <a:t> frequenza</a:t>
            </a:r>
          </a:p>
        </p:txBody>
      </p:sp>
      <p:pic>
        <p:nvPicPr>
          <p:cNvPr id="21542" name="Picture 38" descr="Risultato immagini per casper film">
            <a:extLst>
              <a:ext uri="{FF2B5EF4-FFF2-40B4-BE49-F238E27FC236}">
                <a16:creationId xmlns:a16="http://schemas.microsoft.com/office/drawing/2014/main" id="{26C33F33-F355-2544-A18A-5BB494587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21" y="2226509"/>
            <a:ext cx="6730604" cy="3365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0" name="Picture 26" descr="Risultato immagini per casper">
            <a:extLst>
              <a:ext uri="{FF2B5EF4-FFF2-40B4-BE49-F238E27FC236}">
                <a16:creationId xmlns:a16="http://schemas.microsoft.com/office/drawing/2014/main" id="{152D48A0-D783-A24F-87B1-C87FA4478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976" y="2253723"/>
            <a:ext cx="1212781" cy="140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57BCCA1-E56B-E44D-A345-C5CCA8BD2E62}"/>
              </a:ext>
            </a:extLst>
          </p:cNvPr>
          <p:cNvSpPr txBox="1"/>
          <p:nvPr/>
        </p:nvSpPr>
        <p:spPr>
          <a:xfrm>
            <a:off x="86437" y="5980283"/>
            <a:ext cx="8685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400" b="1" dirty="0"/>
              <a:t>Dominio del tempo </a:t>
            </a:r>
            <a:r>
              <a:rPr lang="en-IT" sz="2400" b="1" dirty="0">
                <a:solidFill>
                  <a:schemeClr val="accent1"/>
                </a:solidFill>
                <a:sym typeface="Wingdings" pitchFamily="2" charset="2"/>
              </a:rPr>
              <a:t></a:t>
            </a:r>
            <a:r>
              <a:rPr lang="en-IT" sz="2400" b="1" dirty="0">
                <a:solidFill>
                  <a:schemeClr val="accent1"/>
                </a:solidFill>
              </a:rPr>
              <a:t> </a:t>
            </a:r>
            <a:r>
              <a:rPr lang="en-IT" sz="2400" b="1" dirty="0"/>
              <a:t>Dominio delle frequenze (spettri)</a:t>
            </a:r>
          </a:p>
        </p:txBody>
      </p:sp>
    </p:spTree>
    <p:extLst>
      <p:ext uri="{BB962C8B-B14F-4D97-AF65-F5344CB8AC3E}">
        <p14:creationId xmlns:p14="http://schemas.microsoft.com/office/powerpoint/2010/main" val="1812514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8CFF4-7DED-754D-9A94-67363538C100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758951" y="5340350"/>
          <a:ext cx="691515" cy="251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3" name="Equation" r:id="rId4" imgW="558800" imgH="203200" progId="Equation.3">
                  <p:embed/>
                </p:oleObj>
              </mc:Choice>
              <mc:Fallback>
                <p:oleObj name="Equation" r:id="rId4" imgW="558800" imgH="203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8951" y="5340350"/>
                        <a:ext cx="691515" cy="251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5784062" y="5384404"/>
          <a:ext cx="188119" cy="173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4" name="Equation" r:id="rId6" imgW="152400" imgH="139700" progId="Equation.3">
                  <p:embed/>
                </p:oleObj>
              </mc:Choice>
              <mc:Fallback>
                <p:oleObj name="Equation" r:id="rId6" imgW="152400" imgH="1397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84062" y="5384404"/>
                        <a:ext cx="188119" cy="173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6249587" y="5334796"/>
          <a:ext cx="579834" cy="22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5" name="Equation" r:id="rId8" imgW="469900" imgH="177800" progId="Equation.3">
                  <p:embed/>
                </p:oleObj>
              </mc:Choice>
              <mc:Fallback>
                <p:oleObj name="Equation" r:id="rId8" imgW="469900" imgH="177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9587" y="5334796"/>
                        <a:ext cx="579834" cy="221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69269" y="5604273"/>
          <a:ext cx="644129" cy="282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6" name="Equation" r:id="rId10" imgW="520700" imgH="228600" progId="Equation.3">
                  <p:embed/>
                </p:oleObj>
              </mc:Choice>
              <mc:Fallback>
                <p:oleObj name="Equation" r:id="rId10" imgW="5207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69269" y="5604273"/>
                        <a:ext cx="644129" cy="282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FDA9AC7-9A19-1D4F-8969-0B22AF80F327}"/>
              </a:ext>
            </a:extLst>
          </p:cNvPr>
          <p:cNvSpPr/>
          <p:nvPr/>
        </p:nvSpPr>
        <p:spPr>
          <a:xfrm>
            <a:off x="1791052" y="232946"/>
            <a:ext cx="5014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T" sz="3200" b="1" dirty="0">
                <a:solidFill>
                  <a:schemeClr val="accent1"/>
                </a:solidFill>
              </a:rPr>
              <a:t>La Trasformata di Fourier</a:t>
            </a:r>
          </a:p>
        </p:txBody>
      </p:sp>
      <p:pic>
        <p:nvPicPr>
          <p:cNvPr id="21530" name="Picture 26" descr="Risultato immagini per casper">
            <a:extLst>
              <a:ext uri="{FF2B5EF4-FFF2-40B4-BE49-F238E27FC236}">
                <a16:creationId xmlns:a16="http://schemas.microsoft.com/office/drawing/2014/main" id="{152D48A0-D783-A24F-87B1-C87FA4478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952" y="1251958"/>
            <a:ext cx="840814" cy="97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A7957AD-9437-9442-A941-A21751D60D93}"/>
                  </a:ext>
                </a:extLst>
              </p:cNvPr>
              <p:cNvSpPr txBox="1"/>
              <p:nvPr/>
            </p:nvSpPr>
            <p:spPr>
              <a:xfrm>
                <a:off x="1408663" y="2117518"/>
                <a:ext cx="5014514" cy="106247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l-GR" sz="3200" b="0" i="1" smtClean="0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</m:e>
                      </m:nary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𝑑𝑡</m:t>
                      </m:r>
                    </m:oMath>
                  </m:oMathPara>
                </a14:m>
                <a:endParaRPr lang="en-IT" sz="32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A7957AD-9437-9442-A941-A21751D60D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663" y="2117518"/>
                <a:ext cx="5014514" cy="1062470"/>
              </a:xfrm>
              <a:prstGeom prst="rect">
                <a:avLst/>
              </a:prstGeom>
              <a:blipFill>
                <a:blip r:embed="rId13"/>
                <a:stretch>
                  <a:fillRect t="-190588" b="-278824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49312A9-5B43-AD44-9D0A-33CECDAD9C32}"/>
                  </a:ext>
                </a:extLst>
              </p:cNvPr>
              <p:cNvSpPr txBox="1"/>
              <p:nvPr/>
            </p:nvSpPr>
            <p:spPr>
              <a:xfrm>
                <a:off x="1417358" y="4508256"/>
                <a:ext cx="6309284" cy="7853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3200" b="0" dirty="0"/>
                  <a:t>x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den>
                    </m:f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 </m:t>
                    </m:r>
                    <m:nary>
                      <m:nary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)</m:t>
                        </m:r>
                        <m:sSup>
                          <m:sSupPr>
                            <m:ctrlP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l-GR" sz="3600" b="0" i="1" smtClean="0">
                                <a:latin typeface="Cambria Math" panose="02040503050406030204" pitchFamily="18" charset="0"/>
                              </a:rPr>
                              <m:t>𝜔</m:t>
                            </m:r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</m:e>
                    </m:nary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3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</m:oMath>
                </a14:m>
                <a:endParaRPr lang="en-IT" sz="36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49312A9-5B43-AD44-9D0A-33CECDAD9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7358" y="4508256"/>
                <a:ext cx="6309284" cy="785343"/>
              </a:xfrm>
              <a:prstGeom prst="rect">
                <a:avLst/>
              </a:prstGeom>
              <a:blipFill>
                <a:blip r:embed="rId14"/>
                <a:stretch>
                  <a:fillRect l="-3815" t="-137097" b="-204839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26" descr="Risultato immagini per casper">
            <a:extLst>
              <a:ext uri="{FF2B5EF4-FFF2-40B4-BE49-F238E27FC236}">
                <a16:creationId xmlns:a16="http://schemas.microsoft.com/office/drawing/2014/main" id="{120BEF7F-1277-034E-9ADC-BA54A1507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309" y="3462022"/>
            <a:ext cx="840814" cy="97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DD7CEB-670F-7245-BB71-2207FA35C36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48467" y="3519841"/>
            <a:ext cx="852036" cy="9728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C2AF30-8025-DD4E-BE89-F63C69DB303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00653" y="1310185"/>
            <a:ext cx="737467" cy="842033"/>
          </a:xfrm>
          <a:prstGeom prst="rect">
            <a:avLst/>
          </a:prstGeom>
        </p:spPr>
      </p:pic>
      <p:sp>
        <p:nvSpPr>
          <p:cNvPr id="9" name="Left Arrow 8">
            <a:extLst>
              <a:ext uri="{FF2B5EF4-FFF2-40B4-BE49-F238E27FC236}">
                <a16:creationId xmlns:a16="http://schemas.microsoft.com/office/drawing/2014/main" id="{D57DAD0E-EB39-7647-93A7-8DE09897B33D}"/>
              </a:ext>
            </a:extLst>
          </p:cNvPr>
          <p:cNvSpPr/>
          <p:nvPr/>
        </p:nvSpPr>
        <p:spPr>
          <a:xfrm>
            <a:off x="2743200" y="1526620"/>
            <a:ext cx="1147482" cy="313322"/>
          </a:xfrm>
          <a:prstGeom prst="leftArrow">
            <a:avLst/>
          </a:prstGeom>
          <a:ln w="25400" cap="rnd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9" name="Left Arrow 18">
            <a:extLst>
              <a:ext uri="{FF2B5EF4-FFF2-40B4-BE49-F238E27FC236}">
                <a16:creationId xmlns:a16="http://schemas.microsoft.com/office/drawing/2014/main" id="{64DACFD7-DA2E-5448-BE24-E2349BBEEA4A}"/>
              </a:ext>
            </a:extLst>
          </p:cNvPr>
          <p:cNvSpPr/>
          <p:nvPr/>
        </p:nvSpPr>
        <p:spPr>
          <a:xfrm>
            <a:off x="2599766" y="3849603"/>
            <a:ext cx="1147482" cy="313322"/>
          </a:xfrm>
          <a:prstGeom prst="leftArrow">
            <a:avLst/>
          </a:prstGeom>
          <a:ln w="25400" cap="rnd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B1AB09-7B6A-6746-9010-003AAD338DA5}"/>
              </a:ext>
            </a:extLst>
          </p:cNvPr>
          <p:cNvSpPr/>
          <p:nvPr/>
        </p:nvSpPr>
        <p:spPr>
          <a:xfrm>
            <a:off x="609600" y="817721"/>
            <a:ext cx="6951345" cy="5068730"/>
          </a:xfrm>
          <a:prstGeom prst="rect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FA3E7BB-70B1-B540-8EB4-23E5D96DD833}"/>
                  </a:ext>
                </a:extLst>
              </p:cNvPr>
              <p:cNvSpPr/>
              <p:nvPr/>
            </p:nvSpPr>
            <p:spPr>
              <a:xfrm>
                <a:off x="347144" y="6022722"/>
                <a:ext cx="1709314" cy="595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1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3200" b="1" i="1">
                              <a:latin typeface="Cambria Math" panose="02040503050406030204" pitchFamily="18" charset="0"/>
                            </a:rPr>
                            <m:t>𝑿</m:t>
                          </m:r>
                          <m:d>
                            <m:dPr>
                              <m:ctrlPr>
                                <a:rPr lang="en-US" sz="32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2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𝝎</m:t>
                              </m:r>
                            </m:e>
                          </m:d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</m:e>
                        <m:sup>
                          <m:r>
                            <a:rPr lang="en-US" sz="32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IT" sz="3200" b="1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FA3E7BB-70B1-B540-8EB4-23E5D96DD8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144" y="6022722"/>
                <a:ext cx="1709314" cy="595932"/>
              </a:xfrm>
              <a:prstGeom prst="rect">
                <a:avLst/>
              </a:prstGeom>
              <a:blipFill>
                <a:blip r:embed="rId16"/>
                <a:stretch>
                  <a:fillRect l="-2222" b="-20833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317B09FD-0640-0E4F-B487-D292BE605F3A}"/>
              </a:ext>
            </a:extLst>
          </p:cNvPr>
          <p:cNvSpPr txBox="1"/>
          <p:nvPr/>
        </p:nvSpPr>
        <p:spPr>
          <a:xfrm>
            <a:off x="1977379" y="6102433"/>
            <a:ext cx="51892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800" dirty="0"/>
              <a:t>= energia o densità spettrale</a:t>
            </a:r>
          </a:p>
        </p:txBody>
      </p:sp>
    </p:spTree>
    <p:extLst>
      <p:ext uri="{BB962C8B-B14F-4D97-AF65-F5344CB8AC3E}">
        <p14:creationId xmlns:p14="http://schemas.microsoft.com/office/powerpoint/2010/main" val="2803902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EA599D-1726-4995-9BAF-B3C712633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6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9990646-468B-D34E-93BA-7C84AF6EC2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159026" y="319088"/>
            <a:ext cx="9144000" cy="854075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800" cap="none" dirty="0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  <a:r>
              <a:rPr lang="it-IT" sz="4800" u="sng" cap="none" dirty="0">
                <a:latin typeface="Arial" panose="020B0604020202020204" pitchFamily="34" charset="0"/>
                <a:cs typeface="Arial" panose="020B0604020202020204" pitchFamily="34" charset="0"/>
              </a:rPr>
              <a:t>rumore</a:t>
            </a:r>
            <a:r>
              <a:rPr lang="it-IT" sz="4800" cap="none" dirty="0">
                <a:latin typeface="Arial" panose="020B0604020202020204" pitchFamily="34" charset="0"/>
                <a:cs typeface="Arial" panose="020B0604020202020204" pitchFamily="34" charset="0"/>
              </a:rPr>
              <a:t> bianco: si crea con «random»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83E037-3945-A847-AB04-D92709B70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72" y="1255533"/>
            <a:ext cx="5543703" cy="319096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EA4F718-D9E4-5D40-8AD0-F8A71A8B6B8C}"/>
                  </a:ext>
                </a:extLst>
              </p:cNvPr>
              <p:cNvSpPr txBox="1"/>
              <p:nvPr/>
            </p:nvSpPr>
            <p:spPr>
              <a:xfrm>
                <a:off x="0" y="4611231"/>
                <a:ext cx="8788928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La sua auto-correlazione è una </a:t>
                </a:r>
                <a14:m>
                  <m:oMath xmlns:m="http://schemas.openxmlformats.org/officeDocument/2006/math">
                    <m:r>
                      <a:rPr lang="en-IT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IT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  <a:sym typeface="Wingdings" pitchFamily="2" charset="2"/>
                  </a:rPr>
                  <a:t></a:t>
                </a:r>
              </a:p>
              <a:p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  <a:sym typeface="Wingdings" pitchFamily="2" charset="2"/>
                  </a:rPr>
                  <a:t>2 valori anche vicini sono scorrelati fra loro;</a:t>
                </a:r>
              </a:p>
              <a:p>
                <a:endParaRPr lang="en-IT" sz="2800" dirty="0">
                  <a:latin typeface="Arial" panose="020B0604020202020204" pitchFamily="34" charset="0"/>
                  <a:cs typeface="Arial" panose="020B0604020202020204" pitchFamily="34" charset="0"/>
                  <a:sym typeface="Wingdings" pitchFamily="2" charset="2"/>
                </a:endParaRPr>
              </a:p>
              <a:p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  <a:sym typeface="Wingdings" pitchFamily="2" charset="2"/>
                  </a:rPr>
                  <a:t>Vediremo ora col codice che la sua </a:t>
                </a:r>
                <a:r>
                  <a:rPr lang="en-IT" sz="2800" u="sng" dirty="0">
                    <a:latin typeface="Arial" panose="020B0604020202020204" pitchFamily="34" charset="0"/>
                    <a:cs typeface="Arial" panose="020B0604020202020204" pitchFamily="34" charset="0"/>
                    <a:sym typeface="Wingdings" pitchFamily="2" charset="2"/>
                  </a:rPr>
                  <a:t>densità spettrale</a:t>
                </a:r>
              </a:p>
              <a:p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  <a:sym typeface="Wingdings" pitchFamily="2" charset="2"/>
                  </a:rPr>
                  <a:t>è costante</a:t>
                </a:r>
                <a:endParaRPr lang="en-IT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EA4F718-D9E4-5D40-8AD0-F8A71A8B6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611231"/>
                <a:ext cx="8788928" cy="2246769"/>
              </a:xfrm>
              <a:prstGeom prst="rect">
                <a:avLst/>
              </a:prstGeom>
              <a:blipFill>
                <a:blip r:embed="rId3"/>
                <a:stretch>
                  <a:fillRect l="-1587" t="-2247" b="-6742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4E3AD01-47D5-E14B-A4B4-3F4F04532295}"/>
                  </a:ext>
                </a:extLst>
              </p:cNvPr>
              <p:cNvSpPr txBox="1"/>
              <p:nvPr/>
            </p:nvSpPr>
            <p:spPr>
              <a:xfrm>
                <a:off x="6084341" y="1810871"/>
                <a:ext cx="270458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I</a:t>
                </a:r>
                <a:r>
                  <a:rPr lang="en-IT" sz="2400" b="1" dirty="0"/>
                  <a:t>l valore medio è</a:t>
                </a:r>
              </a:p>
              <a:p>
                <a14:m>
                  <m:oMath xmlns:m="http://schemas.openxmlformats.org/officeDocument/2006/math">
                    <m:r>
                      <a:rPr lang="en-IT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𝝁</m:t>
                    </m:r>
                  </m:oMath>
                </a14:m>
                <a:r>
                  <a:rPr lang="en-IT" sz="2400" b="1" dirty="0"/>
                  <a:t>=0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4E3AD01-47D5-E14B-A4B4-3F4F045322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341" y="1810871"/>
                <a:ext cx="2704587" cy="830997"/>
              </a:xfrm>
              <a:prstGeom prst="rect">
                <a:avLst/>
              </a:prstGeom>
              <a:blipFill>
                <a:blip r:embed="rId4"/>
                <a:stretch>
                  <a:fillRect l="-3738" t="-6061" r="-2336" b="-15152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2849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F73CF4B-1B41-4D48-A6D2-9B71E859A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3061"/>
            <a:ext cx="9144000" cy="57249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198D3A-2F5E-5F45-BFB6-BC7FB1F7A747}"/>
              </a:ext>
            </a:extLst>
          </p:cNvPr>
          <p:cNvSpPr txBox="1"/>
          <p:nvPr/>
        </p:nvSpPr>
        <p:spPr>
          <a:xfrm>
            <a:off x="1212574" y="298174"/>
            <a:ext cx="6986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400" b="1" i="1" dirty="0"/>
              <a:t>Ora vediamolo tutti insieme…FunzioniBASE.py</a:t>
            </a:r>
          </a:p>
        </p:txBody>
      </p:sp>
    </p:spTree>
    <p:extLst>
      <p:ext uri="{BB962C8B-B14F-4D97-AF65-F5344CB8AC3E}">
        <p14:creationId xmlns:p14="http://schemas.microsoft.com/office/powerpoint/2010/main" val="4174735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267" y="74253"/>
            <a:ext cx="8229600" cy="409262"/>
          </a:xfrm>
        </p:spPr>
        <p:txBody>
          <a:bodyPr>
            <a:normAutofit fontScale="90000"/>
          </a:bodyPr>
          <a:lstStyle/>
          <a:p>
            <a:r>
              <a:rPr lang="en-US" sz="3200" cap="none" dirty="0"/>
              <a:t>Il </a:t>
            </a:r>
            <a:r>
              <a:rPr lang="en-US" sz="3200" cap="none" dirty="0" err="1"/>
              <a:t>rumore</a:t>
            </a:r>
            <a:r>
              <a:rPr lang="en-US" sz="3200" cap="none" dirty="0"/>
              <a:t> </a:t>
            </a:r>
            <a:r>
              <a:rPr lang="en-US" sz="3200" cap="none" dirty="0" err="1"/>
              <a:t>dei</a:t>
            </a:r>
            <a:r>
              <a:rPr lang="en-US" sz="3200" cap="none" dirty="0"/>
              <a:t> </a:t>
            </a:r>
            <a:r>
              <a:rPr lang="en-US" sz="3200" cap="none" dirty="0" err="1"/>
              <a:t>rivelatori</a:t>
            </a:r>
            <a:r>
              <a:rPr lang="en-US" sz="3200" cap="none" dirty="0"/>
              <a:t> non </a:t>
            </a:r>
            <a:r>
              <a:rPr lang="en-US" sz="3200" cap="none" dirty="0" err="1"/>
              <a:t>è</a:t>
            </a:r>
            <a:r>
              <a:rPr lang="en-US" sz="3200" cap="none" dirty="0"/>
              <a:t> </a:t>
            </a:r>
            <a:r>
              <a:rPr lang="en-US" sz="3200" cap="none" dirty="0" err="1"/>
              <a:t>bianco</a:t>
            </a:r>
            <a:r>
              <a:rPr lang="en-US" sz="3200" cap="none" dirty="0"/>
              <a:t>…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D308F2-9CA5-8B45-A399-F4BA78C80C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5" y="443056"/>
            <a:ext cx="8778080" cy="5789325"/>
          </a:xfrm>
          <a:prstGeom prst="rect">
            <a:avLst/>
          </a:prstGeom>
        </p:spPr>
      </p:pic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253838" y="1228007"/>
            <a:ext cx="1030901" cy="64633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dirty="0">
                <a:solidFill>
                  <a:schemeClr val="hlink"/>
                </a:solidFill>
              </a:rPr>
              <a:t>Rumore </a:t>
            </a:r>
          </a:p>
          <a:p>
            <a:r>
              <a:rPr lang="it-IT" dirty="0">
                <a:solidFill>
                  <a:schemeClr val="hlink"/>
                </a:solidFill>
              </a:rPr>
              <a:t>sismico</a:t>
            </a:r>
            <a:endParaRPr lang="it-IT" u="none" dirty="0">
              <a:solidFill>
                <a:schemeClr val="hlink"/>
              </a:solidFill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5525" y="3628003"/>
            <a:ext cx="1060544" cy="36933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009900"/>
                </a:solidFill>
              </a:rPr>
              <a:t>Termico</a:t>
            </a:r>
            <a:endParaRPr lang="it-IT" u="none" dirty="0">
              <a:solidFill>
                <a:srgbClr val="009900"/>
              </a:solidFill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7740707" y="3069054"/>
            <a:ext cx="712063" cy="36933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it-IT" u="none" dirty="0" err="1">
                <a:solidFill>
                  <a:srgbClr val="6600CC"/>
                </a:solidFill>
              </a:rPr>
              <a:t>Shot</a:t>
            </a:r>
            <a:endParaRPr lang="it-IT" u="none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0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EEE08D-086D-CA49-8D6B-9F998C451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719" y="1526116"/>
            <a:ext cx="3381925" cy="2448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A3C2CE-FB58-A34F-8531-B3AE979240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886" y="200403"/>
            <a:ext cx="3451678" cy="286741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AD6CBA21-B1ED-3F43-8EF2-BE5030A9E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883" y="247971"/>
            <a:ext cx="8409117" cy="1253896"/>
          </a:xfrm>
        </p:spPr>
        <p:txBody>
          <a:bodyPr>
            <a:normAutofit fontScale="90000"/>
          </a:bodyPr>
          <a:lstStyle/>
          <a:p>
            <a:r>
              <a:rPr lang="en-IT" sz="3290" i="1" dirty="0"/>
              <a:t>siamo quasi pronti per</a:t>
            </a:r>
            <a:br>
              <a:rPr lang="en-IT" sz="3290" i="1" dirty="0"/>
            </a:br>
            <a:r>
              <a:rPr lang="en-IT" sz="3290" i="1" dirty="0"/>
              <a:t>Estrazione di GW150914</a:t>
            </a:r>
            <a:br>
              <a:rPr lang="en-IT" sz="3290" i="1" dirty="0"/>
            </a:br>
            <a:r>
              <a:rPr lang="en-IT" sz="3290" i="1" dirty="0"/>
              <a:t>.      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A294E84-50A5-964A-BDF7-17A40EE9ACC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86" y="3347541"/>
            <a:ext cx="2231637" cy="1253896"/>
          </a:xfrm>
          <a:prstGeom prst="rect">
            <a:avLst/>
          </a:prstGeom>
        </p:spPr>
      </p:pic>
      <p:pic>
        <p:nvPicPr>
          <p:cNvPr id="12" name="GWmergerCombo.jpg">
            <a:extLst>
              <a:ext uri="{FF2B5EF4-FFF2-40B4-BE49-F238E27FC236}">
                <a16:creationId xmlns:a16="http://schemas.microsoft.com/office/drawing/2014/main" id="{63B8220F-A40F-6D49-AF01-017D0935F49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7068" y="4881165"/>
            <a:ext cx="2379302" cy="1339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318F6B-48F2-7E4D-8EC2-4BAA1FB91B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7591" y="4141867"/>
            <a:ext cx="3480286" cy="246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401731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3108</TotalTime>
  <Words>549</Words>
  <Application>Microsoft Macintosh PowerPoint</Application>
  <PresentationFormat>On-screen Show (4:3)</PresentationFormat>
  <Paragraphs>99</Paragraphs>
  <Slides>19</Slides>
  <Notes>10</Notes>
  <HiddenSlides>0</HiddenSlides>
  <MMClips>3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Cambria Math</vt:lpstr>
      <vt:lpstr>Century Gothic</vt:lpstr>
      <vt:lpstr>Oswald</vt:lpstr>
      <vt:lpstr>Vapor Trail</vt:lpstr>
      <vt:lpstr>Equation</vt:lpstr>
      <vt:lpstr>PowerPoint Presentation</vt:lpstr>
      <vt:lpstr>PowerPoint Presentation</vt:lpstr>
      <vt:lpstr>Continuiamo con esempi di base</vt:lpstr>
      <vt:lpstr>PowerPoint Presentation</vt:lpstr>
      <vt:lpstr>PowerPoint Presentation</vt:lpstr>
      <vt:lpstr>Il rumore bianco: si crea con «random»</vt:lpstr>
      <vt:lpstr>PowerPoint Presentation</vt:lpstr>
      <vt:lpstr>Il rumore dei rivelatori non è bianco…</vt:lpstr>
      <vt:lpstr>siamo quasi pronti per Estrazione di GW150914 .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Diagrammi tempo-frequenza   ed injections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pia astone</dc:creator>
  <cp:lastModifiedBy>pia astone</cp:lastModifiedBy>
  <cp:revision>126</cp:revision>
  <dcterms:created xsi:type="dcterms:W3CDTF">2021-01-01T15:16:27Z</dcterms:created>
  <dcterms:modified xsi:type="dcterms:W3CDTF">2021-02-17T20:05:40Z</dcterms:modified>
</cp:coreProperties>
</file>